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3.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5.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2"/>
  </p:notesMasterIdLst>
  <p:handoutMasterIdLst>
    <p:handoutMasterId r:id="rId43"/>
  </p:handoutMasterIdLst>
  <p:sldIdLst>
    <p:sldId id="256" r:id="rId2"/>
    <p:sldId id="257" r:id="rId3"/>
    <p:sldId id="308" r:id="rId4"/>
    <p:sldId id="259" r:id="rId5"/>
    <p:sldId id="260" r:id="rId6"/>
    <p:sldId id="268" r:id="rId7"/>
    <p:sldId id="270" r:id="rId8"/>
    <p:sldId id="294" r:id="rId9"/>
    <p:sldId id="262" r:id="rId10"/>
    <p:sldId id="295" r:id="rId11"/>
    <p:sldId id="302" r:id="rId12"/>
    <p:sldId id="264" r:id="rId13"/>
    <p:sldId id="265" r:id="rId14"/>
    <p:sldId id="299" r:id="rId15"/>
    <p:sldId id="269" r:id="rId16"/>
    <p:sldId id="285" r:id="rId17"/>
    <p:sldId id="304" r:id="rId18"/>
    <p:sldId id="271" r:id="rId19"/>
    <p:sldId id="273" r:id="rId20"/>
    <p:sldId id="276" r:id="rId21"/>
    <p:sldId id="277" r:id="rId22"/>
    <p:sldId id="305" r:id="rId23"/>
    <p:sldId id="280" r:id="rId24"/>
    <p:sldId id="281" r:id="rId25"/>
    <p:sldId id="284" r:id="rId26"/>
    <p:sldId id="290" r:id="rId27"/>
    <p:sldId id="293" r:id="rId28"/>
    <p:sldId id="297" r:id="rId29"/>
    <p:sldId id="298" r:id="rId30"/>
    <p:sldId id="300" r:id="rId31"/>
    <p:sldId id="279" r:id="rId32"/>
    <p:sldId id="303" r:id="rId33"/>
    <p:sldId id="301" r:id="rId34"/>
    <p:sldId id="282" r:id="rId35"/>
    <p:sldId id="283" r:id="rId36"/>
    <p:sldId id="289" r:id="rId37"/>
    <p:sldId id="306" r:id="rId38"/>
    <p:sldId id="307" r:id="rId39"/>
    <p:sldId id="309" r:id="rId40"/>
    <p:sldId id="31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36FDC341-F6B4-4B90-AB48-6C23EED8D529}">
          <p14:sldIdLst>
            <p14:sldId id="256"/>
            <p14:sldId id="257"/>
          </p14:sldIdLst>
        </p14:section>
        <p14:section name="Learning Objectives" id="{74CB5EA2-ADE2-46D0-B6AD-9571DD75A766}">
          <p14:sldIdLst>
            <p14:sldId id="308"/>
          </p14:sldIdLst>
        </p14:section>
        <p14:section name="Biologics" id="{9E3D59A6-A8C4-4635-B0EF-BEB90C98A21A}">
          <p14:sldIdLst>
            <p14:sldId id="259"/>
            <p14:sldId id="260"/>
          </p14:sldIdLst>
        </p14:section>
        <p14:section name="Biosimilars" id="{C90C4873-2CB1-4D1B-AD14-E81A1F2AA707}">
          <p14:sldIdLst>
            <p14:sldId id="268"/>
            <p14:sldId id="270"/>
          </p14:sldIdLst>
        </p14:section>
        <p14:section name="How are Biologics and Biosimilars Produced?" id="{05BDC10C-9063-47FA-B519-8A55B994639C}">
          <p14:sldIdLst>
            <p14:sldId id="294"/>
          </p14:sldIdLst>
        </p14:section>
        <p14:section name="Biologics and Biosimilars - Inherent Variability" id="{122AA2A2-720C-45EB-9B2D-C7F5EB40649C}">
          <p14:sldIdLst>
            <p14:sldId id="262"/>
            <p14:sldId id="295"/>
            <p14:sldId id="302"/>
            <p14:sldId id="264"/>
            <p14:sldId id="265"/>
            <p14:sldId id="299"/>
          </p14:sldIdLst>
        </p14:section>
        <p14:section name="Biologics vs. Biosimilars: Comparability" id="{B742C80F-F76A-4D3E-8900-33599A25974D}">
          <p14:sldIdLst>
            <p14:sldId id="269"/>
            <p14:sldId id="285"/>
          </p14:sldIdLst>
        </p14:section>
        <p14:section name="Regulatory Approval Process; Efficacy" id="{F1430B51-AC35-4D4B-8B04-525C61B5D162}">
          <p14:sldIdLst>
            <p14:sldId id="304"/>
            <p14:sldId id="271"/>
            <p14:sldId id="273"/>
            <p14:sldId id="276"/>
            <p14:sldId id="277"/>
            <p14:sldId id="305"/>
            <p14:sldId id="280"/>
            <p14:sldId id="281"/>
            <p14:sldId id="284"/>
          </p14:sldIdLst>
        </p14:section>
        <p14:section name="Regulatory Approval Process - Immunogenic Safety" id="{C4BD260A-8DCB-448C-91A6-7422307A8513}">
          <p14:sldIdLst>
            <p14:sldId id="290"/>
            <p14:sldId id="293"/>
            <p14:sldId id="297"/>
            <p14:sldId id="298"/>
          </p14:sldIdLst>
        </p14:section>
        <p14:section name="Extrapolation" id="{F471D195-FC14-4F94-9104-D709D7736B8D}">
          <p14:sldIdLst>
            <p14:sldId id="300"/>
            <p14:sldId id="279"/>
            <p14:sldId id="303"/>
          </p14:sldIdLst>
        </p14:section>
        <p14:section name="Impact on My Clinical Practice" id="{1277A806-17AB-4809-82F3-91B036C049B9}">
          <p14:sldIdLst>
            <p14:sldId id="301"/>
            <p14:sldId id="282"/>
            <p14:sldId id="283"/>
            <p14:sldId id="289"/>
          </p14:sldIdLst>
        </p14:section>
        <p14:section name="Key Takeaways" id="{B66A8683-0000-4F04-B017-F959FC5D86C9}">
          <p14:sldIdLst>
            <p14:sldId id="306"/>
            <p14:sldId id="307"/>
            <p14:sldId id="309"/>
            <p14:sldId id="3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ean Hopkins" initials="SH" lastIdx="27" clrIdx="6">
    <p:extLst>
      <p:ext uri="{19B8F6BF-5375-455C-9EA6-DF929625EA0E}">
        <p15:presenceInfo xmlns:p15="http://schemas.microsoft.com/office/powerpoint/2012/main" userId="S::sean.hopkins@cancercare.on.ca::ca6515f3-127d-4512-b8ec-31c44ec4f9bf" providerId="AD"/>
      </p:ext>
    </p:extLst>
  </p:cmAuthor>
  <p:cmAuthor id="1" name="Lokko, Paul" initials="LP" lastIdx="152" clrIdx="0">
    <p:extLst>
      <p:ext uri="{19B8F6BF-5375-455C-9EA6-DF929625EA0E}">
        <p15:presenceInfo xmlns:p15="http://schemas.microsoft.com/office/powerpoint/2012/main" userId="S-1-5-21-1271423080-98322552-283921195-34073" providerId="AD"/>
      </p:ext>
    </p:extLst>
  </p:cmAuthor>
  <p:cmAuthor id="2" name="Arias, Jessica" initials="AJ" lastIdx="14" clrIdx="1">
    <p:extLst>
      <p:ext uri="{19B8F6BF-5375-455C-9EA6-DF929625EA0E}">
        <p15:presenceInfo xmlns:p15="http://schemas.microsoft.com/office/powerpoint/2012/main" userId="S-1-5-21-1271423080-98322552-283921195-25165" providerId="AD"/>
      </p:ext>
    </p:extLst>
  </p:cmAuthor>
  <p:cmAuthor id="3" name="Hopkins, Sean" initials="HS" lastIdx="65" clrIdx="2">
    <p:extLst>
      <p:ext uri="{19B8F6BF-5375-455C-9EA6-DF929625EA0E}">
        <p15:presenceInfo xmlns:p15="http://schemas.microsoft.com/office/powerpoint/2012/main" userId="S-1-5-21-1271423080-98322552-283921195-34009" providerId="AD"/>
      </p:ext>
    </p:extLst>
  </p:cmAuthor>
  <p:cmAuthor id="4" name="Arias, Jessica" initials="AJ [2]" lastIdx="12" clrIdx="3">
    <p:extLst>
      <p:ext uri="{19B8F6BF-5375-455C-9EA6-DF929625EA0E}">
        <p15:presenceInfo xmlns:p15="http://schemas.microsoft.com/office/powerpoint/2012/main" userId="S::jessica.arias@cancercare.on.ca::69079ec6-a003-43dd-9363-827657583e37" providerId="AD"/>
      </p:ext>
    </p:extLst>
  </p:cmAuthor>
  <p:cmAuthor id="5" name="Zaffino, Samantha" initials="ZS" lastIdx="42" clrIdx="4">
    <p:extLst>
      <p:ext uri="{19B8F6BF-5375-455C-9EA6-DF929625EA0E}">
        <p15:presenceInfo xmlns:p15="http://schemas.microsoft.com/office/powerpoint/2012/main" userId="S-1-5-21-1271423080-98322552-283921195-34008" providerId="AD"/>
      </p:ext>
    </p:extLst>
  </p:cmAuthor>
  <p:cmAuthor id="6" name="Lokko, Paul" initials="LP [2]" lastIdx="1" clrIdx="5">
    <p:extLst>
      <p:ext uri="{19B8F6BF-5375-455C-9EA6-DF929625EA0E}">
        <p15:presenceInfo xmlns:p15="http://schemas.microsoft.com/office/powerpoint/2012/main" userId="S::paul.lokko@cancercare.on.ca::4b91a463-3052-4a4b-94c9-52b09af676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CAB6"/>
    <a:srgbClr val="6CABC2"/>
    <a:srgbClr val="46556A"/>
    <a:srgbClr val="068DAC"/>
    <a:srgbClr val="E0E0E0"/>
    <a:srgbClr val="86CAB8"/>
    <a:srgbClr val="6EAEC4"/>
    <a:srgbClr val="0E88B4"/>
    <a:srgbClr val="8AC9B8"/>
    <a:srgbClr val="70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93" autoAdjust="0"/>
    <p:restoredTop sz="39927" autoAdjust="0"/>
  </p:normalViewPr>
  <p:slideViewPr>
    <p:cSldViewPr snapToGrid="0">
      <p:cViewPr varScale="1">
        <p:scale>
          <a:sx n="29" d="100"/>
          <a:sy n="29" d="100"/>
        </p:scale>
        <p:origin x="1734"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dirty="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6BF7C1-38C4-4538-940B-93A754190768}" type="doc">
      <dgm:prSet loTypeId="urn:microsoft.com/office/officeart/2005/8/layout/pyramid1" loCatId="pyramid" qsTypeId="urn:microsoft.com/office/officeart/2005/8/quickstyle/simple2" qsCatId="simple" csTypeId="urn:microsoft.com/office/officeart/2005/8/colors/colorful2" csCatId="colorful" phldr="1"/>
      <dgm:spPr/>
    </dgm:pt>
    <dgm:pt modelId="{22299C60-3B87-4DCA-8C30-BEE7683017A3}">
      <dgm:prSet phldrT="[Text]"/>
      <dgm:spPr>
        <a:solidFill>
          <a:srgbClr val="9EC189">
            <a:alpha val="80000"/>
          </a:srgbClr>
        </a:solidFill>
      </dgm:spPr>
      <dgm:t>
        <a:bodyPr/>
        <a:lstStyle/>
        <a:p>
          <a:r>
            <a:rPr lang="en-US">
              <a:latin typeface="Arial" panose="020B0604020202020204" pitchFamily="34" charset="0"/>
              <a:cs typeface="Arial" panose="020B0604020202020204" pitchFamily="34" charset="0"/>
            </a:rPr>
            <a:t>PK/PD</a:t>
          </a:r>
        </a:p>
      </dgm:t>
    </dgm:pt>
    <dgm:pt modelId="{53F6C21B-A7DB-445E-8301-27814C56C61A}" type="parTrans" cxnId="{AE8CB401-C5EA-4808-83B6-2F49AB4DA2EF}">
      <dgm:prSet/>
      <dgm:spPr/>
      <dgm:t>
        <a:bodyPr/>
        <a:lstStyle/>
        <a:p>
          <a:endParaRPr lang="en-US">
            <a:latin typeface="Arial" panose="020B0604020202020204" pitchFamily="34" charset="0"/>
            <a:cs typeface="Arial" panose="020B0604020202020204" pitchFamily="34" charset="0"/>
          </a:endParaRPr>
        </a:p>
      </dgm:t>
    </dgm:pt>
    <dgm:pt modelId="{B40E01A2-32AE-4D0A-A09E-0D276110876D}" type="sibTrans" cxnId="{AE8CB401-C5EA-4808-83B6-2F49AB4DA2EF}">
      <dgm:prSet/>
      <dgm:spPr/>
      <dgm:t>
        <a:bodyPr/>
        <a:lstStyle/>
        <a:p>
          <a:endParaRPr lang="en-US">
            <a:latin typeface="Arial" panose="020B0604020202020204" pitchFamily="34" charset="0"/>
            <a:cs typeface="Arial" panose="020B0604020202020204" pitchFamily="34" charset="0"/>
          </a:endParaRPr>
        </a:p>
      </dgm:t>
    </dgm:pt>
    <dgm:pt modelId="{230E5E2E-D7E7-4227-A146-EF1B3A598487}">
      <dgm:prSet phldrT="[Text]"/>
      <dgm:spPr>
        <a:solidFill>
          <a:srgbClr val="7C9AAC">
            <a:alpha val="80000"/>
          </a:srgbClr>
        </a:solidFill>
      </dgm:spPr>
      <dgm:t>
        <a:bodyPr/>
        <a:lstStyle/>
        <a:p>
          <a:r>
            <a:rPr lang="en-US">
              <a:latin typeface="Arial" panose="020B0604020202020204" pitchFamily="34" charset="0"/>
              <a:cs typeface="Arial" panose="020B0604020202020204" pitchFamily="34" charset="0"/>
            </a:rPr>
            <a:t>Analytical</a:t>
          </a:r>
        </a:p>
      </dgm:t>
    </dgm:pt>
    <dgm:pt modelId="{B098498A-F28D-4F8F-AE31-575E3F981856}" type="parTrans" cxnId="{1086D306-D89A-497F-BFFC-C8A955956DA4}">
      <dgm:prSet/>
      <dgm:spPr/>
      <dgm:t>
        <a:bodyPr/>
        <a:lstStyle/>
        <a:p>
          <a:endParaRPr lang="en-US">
            <a:latin typeface="Arial" panose="020B0604020202020204" pitchFamily="34" charset="0"/>
            <a:cs typeface="Arial" panose="020B0604020202020204" pitchFamily="34" charset="0"/>
          </a:endParaRPr>
        </a:p>
      </dgm:t>
    </dgm:pt>
    <dgm:pt modelId="{1397BC8E-2837-4F27-9201-8F1CD58F5523}" type="sibTrans" cxnId="{1086D306-D89A-497F-BFFC-C8A955956DA4}">
      <dgm:prSet/>
      <dgm:spPr/>
      <dgm:t>
        <a:bodyPr/>
        <a:lstStyle/>
        <a:p>
          <a:endParaRPr lang="en-US">
            <a:latin typeface="Arial" panose="020B0604020202020204" pitchFamily="34" charset="0"/>
            <a:cs typeface="Arial" panose="020B0604020202020204" pitchFamily="34" charset="0"/>
          </a:endParaRPr>
        </a:p>
      </dgm:t>
    </dgm:pt>
    <dgm:pt modelId="{56A094E6-92DE-4915-94D1-52484D2C29FC}">
      <dgm:prSet phldrT="[Text]"/>
      <dgm:spPr>
        <a:solidFill>
          <a:srgbClr val="69ABC3">
            <a:alpha val="80000"/>
          </a:srgbClr>
        </a:solidFill>
      </dgm:spPr>
      <dgm:t>
        <a:bodyPr/>
        <a:lstStyle/>
        <a:p>
          <a:r>
            <a:rPr lang="en-US">
              <a:latin typeface="Arial" panose="020B0604020202020204" pitchFamily="34" charset="0"/>
              <a:cs typeface="Arial" panose="020B0604020202020204" pitchFamily="34" charset="0"/>
            </a:rPr>
            <a:t>Non-clinical</a:t>
          </a:r>
        </a:p>
      </dgm:t>
    </dgm:pt>
    <dgm:pt modelId="{CE450DF9-5697-42B1-BD5D-9E3AA18E1042}" type="parTrans" cxnId="{D78F538C-87FF-46AA-858B-71BD81D12DC3}">
      <dgm:prSet/>
      <dgm:spPr/>
      <dgm:t>
        <a:bodyPr/>
        <a:lstStyle/>
        <a:p>
          <a:endParaRPr lang="en-US">
            <a:latin typeface="Arial" panose="020B0604020202020204" pitchFamily="34" charset="0"/>
            <a:cs typeface="Arial" panose="020B0604020202020204" pitchFamily="34" charset="0"/>
          </a:endParaRPr>
        </a:p>
      </dgm:t>
    </dgm:pt>
    <dgm:pt modelId="{64789447-EEF0-45B1-9946-AB745F8F8E9F}" type="sibTrans" cxnId="{D78F538C-87FF-46AA-858B-71BD81D12DC3}">
      <dgm:prSet/>
      <dgm:spPr/>
      <dgm:t>
        <a:bodyPr/>
        <a:lstStyle/>
        <a:p>
          <a:endParaRPr lang="en-US">
            <a:latin typeface="Arial" panose="020B0604020202020204" pitchFamily="34" charset="0"/>
            <a:cs typeface="Arial" panose="020B0604020202020204" pitchFamily="34" charset="0"/>
          </a:endParaRPr>
        </a:p>
      </dgm:t>
    </dgm:pt>
    <dgm:pt modelId="{6E1C21FF-DC22-4985-842A-4AE2F7A8A3FB}">
      <dgm:prSet phldrT="[Text]"/>
      <dgm:spPr>
        <a:solidFill>
          <a:srgbClr val="DAD5D1">
            <a:alpha val="80000"/>
          </a:srgbClr>
        </a:solidFill>
      </dgm:spPr>
      <dgm:t>
        <a:bodyPr lIns="0"/>
        <a:lstStyle/>
        <a:p>
          <a:pPr algn="l"/>
          <a:endParaRPr lang="en-US">
            <a:latin typeface="Arial" panose="020B0604020202020204" pitchFamily="34" charset="0"/>
            <a:cs typeface="Arial" panose="020B0604020202020204" pitchFamily="34" charset="0"/>
          </a:endParaRPr>
        </a:p>
      </dgm:t>
    </dgm:pt>
    <dgm:pt modelId="{D8A5781A-2A14-48A4-9EB6-4F02856F35FE}" type="sibTrans" cxnId="{15EC6C3C-606C-46D4-B1EB-170AAAFA4410}">
      <dgm:prSet/>
      <dgm:spPr/>
      <dgm:t>
        <a:bodyPr/>
        <a:lstStyle/>
        <a:p>
          <a:endParaRPr lang="en-US">
            <a:latin typeface="Arial" panose="020B0604020202020204" pitchFamily="34" charset="0"/>
            <a:cs typeface="Arial" panose="020B0604020202020204" pitchFamily="34" charset="0"/>
          </a:endParaRPr>
        </a:p>
      </dgm:t>
    </dgm:pt>
    <dgm:pt modelId="{24A97873-FCF9-4E7D-BFE0-01AE3E1220A5}" type="parTrans" cxnId="{15EC6C3C-606C-46D4-B1EB-170AAAFA4410}">
      <dgm:prSet/>
      <dgm:spPr/>
      <dgm:t>
        <a:bodyPr/>
        <a:lstStyle/>
        <a:p>
          <a:endParaRPr lang="en-US">
            <a:latin typeface="Arial" panose="020B0604020202020204" pitchFamily="34" charset="0"/>
            <a:cs typeface="Arial" panose="020B0604020202020204" pitchFamily="34" charset="0"/>
          </a:endParaRPr>
        </a:p>
      </dgm:t>
    </dgm:pt>
    <dgm:pt modelId="{0F68C63A-C9D0-4F30-A389-941BCAF7F3AD}" type="pres">
      <dgm:prSet presAssocID="{326BF7C1-38C4-4538-940B-93A754190768}" presName="Name0" presStyleCnt="0">
        <dgm:presLayoutVars>
          <dgm:dir/>
          <dgm:animLvl val="lvl"/>
          <dgm:resizeHandles val="exact"/>
        </dgm:presLayoutVars>
      </dgm:prSet>
      <dgm:spPr/>
    </dgm:pt>
    <dgm:pt modelId="{8EEF2208-91DC-4B64-BB99-C494252304CE}" type="pres">
      <dgm:prSet presAssocID="{6E1C21FF-DC22-4985-842A-4AE2F7A8A3FB}" presName="Name8" presStyleCnt="0"/>
      <dgm:spPr/>
    </dgm:pt>
    <dgm:pt modelId="{AFC77247-3847-49F3-A97E-DCB55243A59F}" type="pres">
      <dgm:prSet presAssocID="{6E1C21FF-DC22-4985-842A-4AE2F7A8A3FB}" presName="level" presStyleLbl="node1" presStyleIdx="0" presStyleCnt="4">
        <dgm:presLayoutVars>
          <dgm:chMax val="1"/>
          <dgm:bulletEnabled val="1"/>
        </dgm:presLayoutVars>
      </dgm:prSet>
      <dgm:spPr/>
      <dgm:t>
        <a:bodyPr/>
        <a:lstStyle/>
        <a:p>
          <a:endParaRPr lang="en-US"/>
        </a:p>
      </dgm:t>
    </dgm:pt>
    <dgm:pt modelId="{D21D6D03-0924-4F2D-80A6-4A982514738C}" type="pres">
      <dgm:prSet presAssocID="{6E1C21FF-DC22-4985-842A-4AE2F7A8A3FB}" presName="levelTx" presStyleLbl="revTx" presStyleIdx="0" presStyleCnt="0">
        <dgm:presLayoutVars>
          <dgm:chMax val="1"/>
          <dgm:bulletEnabled val="1"/>
        </dgm:presLayoutVars>
      </dgm:prSet>
      <dgm:spPr/>
      <dgm:t>
        <a:bodyPr/>
        <a:lstStyle/>
        <a:p>
          <a:endParaRPr lang="en-US"/>
        </a:p>
      </dgm:t>
    </dgm:pt>
    <dgm:pt modelId="{0A580CD8-2B56-47D8-9766-911E01E0FC8B}" type="pres">
      <dgm:prSet presAssocID="{22299C60-3B87-4DCA-8C30-BEE7683017A3}" presName="Name8" presStyleCnt="0"/>
      <dgm:spPr/>
    </dgm:pt>
    <dgm:pt modelId="{4F02355A-37DF-4C92-96DA-1DB63F6DE6E8}" type="pres">
      <dgm:prSet presAssocID="{22299C60-3B87-4DCA-8C30-BEE7683017A3}" presName="level" presStyleLbl="node1" presStyleIdx="1" presStyleCnt="4">
        <dgm:presLayoutVars>
          <dgm:chMax val="1"/>
          <dgm:bulletEnabled val="1"/>
        </dgm:presLayoutVars>
      </dgm:prSet>
      <dgm:spPr/>
      <dgm:t>
        <a:bodyPr/>
        <a:lstStyle/>
        <a:p>
          <a:endParaRPr lang="en-US"/>
        </a:p>
      </dgm:t>
    </dgm:pt>
    <dgm:pt modelId="{E0ACC050-9B88-4D28-99CE-FE7A9623B01C}" type="pres">
      <dgm:prSet presAssocID="{22299C60-3B87-4DCA-8C30-BEE7683017A3}" presName="levelTx" presStyleLbl="revTx" presStyleIdx="0" presStyleCnt="0">
        <dgm:presLayoutVars>
          <dgm:chMax val="1"/>
          <dgm:bulletEnabled val="1"/>
        </dgm:presLayoutVars>
      </dgm:prSet>
      <dgm:spPr/>
      <dgm:t>
        <a:bodyPr/>
        <a:lstStyle/>
        <a:p>
          <a:endParaRPr lang="en-US"/>
        </a:p>
      </dgm:t>
    </dgm:pt>
    <dgm:pt modelId="{CC2A5266-8FD2-457D-90B6-1499A780DDC4}" type="pres">
      <dgm:prSet presAssocID="{56A094E6-92DE-4915-94D1-52484D2C29FC}" presName="Name8" presStyleCnt="0"/>
      <dgm:spPr/>
    </dgm:pt>
    <dgm:pt modelId="{BB040AC8-203C-4910-866B-2DE1CF28F08C}" type="pres">
      <dgm:prSet presAssocID="{56A094E6-92DE-4915-94D1-52484D2C29FC}" presName="level" presStyleLbl="node1" presStyleIdx="2" presStyleCnt="4">
        <dgm:presLayoutVars>
          <dgm:chMax val="1"/>
          <dgm:bulletEnabled val="1"/>
        </dgm:presLayoutVars>
      </dgm:prSet>
      <dgm:spPr/>
      <dgm:t>
        <a:bodyPr/>
        <a:lstStyle/>
        <a:p>
          <a:endParaRPr lang="en-US"/>
        </a:p>
      </dgm:t>
    </dgm:pt>
    <dgm:pt modelId="{907C622B-25E0-4460-8ACE-6F38C41B49CD}" type="pres">
      <dgm:prSet presAssocID="{56A094E6-92DE-4915-94D1-52484D2C29FC}" presName="levelTx" presStyleLbl="revTx" presStyleIdx="0" presStyleCnt="0">
        <dgm:presLayoutVars>
          <dgm:chMax val="1"/>
          <dgm:bulletEnabled val="1"/>
        </dgm:presLayoutVars>
      </dgm:prSet>
      <dgm:spPr/>
      <dgm:t>
        <a:bodyPr/>
        <a:lstStyle/>
        <a:p>
          <a:endParaRPr lang="en-US"/>
        </a:p>
      </dgm:t>
    </dgm:pt>
    <dgm:pt modelId="{8F00A92D-EF7A-4615-AD11-599D11364A41}" type="pres">
      <dgm:prSet presAssocID="{230E5E2E-D7E7-4227-A146-EF1B3A598487}" presName="Name8" presStyleCnt="0"/>
      <dgm:spPr/>
    </dgm:pt>
    <dgm:pt modelId="{9C581C87-8A88-4C87-97C5-B54A8A44F381}" type="pres">
      <dgm:prSet presAssocID="{230E5E2E-D7E7-4227-A146-EF1B3A598487}" presName="level" presStyleLbl="node1" presStyleIdx="3" presStyleCnt="4">
        <dgm:presLayoutVars>
          <dgm:chMax val="1"/>
          <dgm:bulletEnabled val="1"/>
        </dgm:presLayoutVars>
      </dgm:prSet>
      <dgm:spPr/>
      <dgm:t>
        <a:bodyPr/>
        <a:lstStyle/>
        <a:p>
          <a:endParaRPr lang="en-US"/>
        </a:p>
      </dgm:t>
    </dgm:pt>
    <dgm:pt modelId="{4DA8C986-2009-4A64-82ED-38B55839BB18}" type="pres">
      <dgm:prSet presAssocID="{230E5E2E-D7E7-4227-A146-EF1B3A598487}" presName="levelTx" presStyleLbl="revTx" presStyleIdx="0" presStyleCnt="0">
        <dgm:presLayoutVars>
          <dgm:chMax val="1"/>
          <dgm:bulletEnabled val="1"/>
        </dgm:presLayoutVars>
      </dgm:prSet>
      <dgm:spPr/>
      <dgm:t>
        <a:bodyPr/>
        <a:lstStyle/>
        <a:p>
          <a:endParaRPr lang="en-US"/>
        </a:p>
      </dgm:t>
    </dgm:pt>
  </dgm:ptLst>
  <dgm:cxnLst>
    <dgm:cxn modelId="{1086D306-D89A-497F-BFFC-C8A955956DA4}" srcId="{326BF7C1-38C4-4538-940B-93A754190768}" destId="{230E5E2E-D7E7-4227-A146-EF1B3A598487}" srcOrd="3" destOrd="0" parTransId="{B098498A-F28D-4F8F-AE31-575E3F981856}" sibTransId="{1397BC8E-2837-4F27-9201-8F1CD58F5523}"/>
    <dgm:cxn modelId="{AE8CB401-C5EA-4808-83B6-2F49AB4DA2EF}" srcId="{326BF7C1-38C4-4538-940B-93A754190768}" destId="{22299C60-3B87-4DCA-8C30-BEE7683017A3}" srcOrd="1" destOrd="0" parTransId="{53F6C21B-A7DB-445E-8301-27814C56C61A}" sibTransId="{B40E01A2-32AE-4D0A-A09E-0D276110876D}"/>
    <dgm:cxn modelId="{D7EFF591-3035-42A5-836F-451B562DE72B}" type="presOf" srcId="{56A094E6-92DE-4915-94D1-52484D2C29FC}" destId="{BB040AC8-203C-4910-866B-2DE1CF28F08C}" srcOrd="0" destOrd="0" presId="urn:microsoft.com/office/officeart/2005/8/layout/pyramid1"/>
    <dgm:cxn modelId="{16336D11-62B8-455C-B1CD-B6BA777FE7B7}" type="presOf" srcId="{22299C60-3B87-4DCA-8C30-BEE7683017A3}" destId="{4F02355A-37DF-4C92-96DA-1DB63F6DE6E8}" srcOrd="0" destOrd="0" presId="urn:microsoft.com/office/officeart/2005/8/layout/pyramid1"/>
    <dgm:cxn modelId="{3A8DE33A-D364-4874-AFEE-DAA61E8AB1AA}" type="presOf" srcId="{6E1C21FF-DC22-4985-842A-4AE2F7A8A3FB}" destId="{D21D6D03-0924-4F2D-80A6-4A982514738C}" srcOrd="1" destOrd="0" presId="urn:microsoft.com/office/officeart/2005/8/layout/pyramid1"/>
    <dgm:cxn modelId="{0270D246-04B3-4F45-B374-70DF6F17499B}" type="presOf" srcId="{22299C60-3B87-4DCA-8C30-BEE7683017A3}" destId="{E0ACC050-9B88-4D28-99CE-FE7A9623B01C}" srcOrd="1" destOrd="0" presId="urn:microsoft.com/office/officeart/2005/8/layout/pyramid1"/>
    <dgm:cxn modelId="{E7246BCB-3B3F-40A9-9E93-61FC94EA02E7}" type="presOf" srcId="{326BF7C1-38C4-4538-940B-93A754190768}" destId="{0F68C63A-C9D0-4F30-A389-941BCAF7F3AD}" srcOrd="0" destOrd="0" presId="urn:microsoft.com/office/officeart/2005/8/layout/pyramid1"/>
    <dgm:cxn modelId="{E3E3575B-E053-4640-8051-9B96A29B4CE4}" type="presOf" srcId="{56A094E6-92DE-4915-94D1-52484D2C29FC}" destId="{907C622B-25E0-4460-8ACE-6F38C41B49CD}" srcOrd="1" destOrd="0" presId="urn:microsoft.com/office/officeart/2005/8/layout/pyramid1"/>
    <dgm:cxn modelId="{15EC6C3C-606C-46D4-B1EB-170AAAFA4410}" srcId="{326BF7C1-38C4-4538-940B-93A754190768}" destId="{6E1C21FF-DC22-4985-842A-4AE2F7A8A3FB}" srcOrd="0" destOrd="0" parTransId="{24A97873-FCF9-4E7D-BFE0-01AE3E1220A5}" sibTransId="{D8A5781A-2A14-48A4-9EB6-4F02856F35FE}"/>
    <dgm:cxn modelId="{490679DC-E0E9-4E8B-9ACA-B55FD7BAB561}" type="presOf" srcId="{6E1C21FF-DC22-4985-842A-4AE2F7A8A3FB}" destId="{AFC77247-3847-49F3-A97E-DCB55243A59F}" srcOrd="0" destOrd="0" presId="urn:microsoft.com/office/officeart/2005/8/layout/pyramid1"/>
    <dgm:cxn modelId="{BE7EF046-D579-4251-BABB-4FD3D2910A36}" type="presOf" srcId="{230E5E2E-D7E7-4227-A146-EF1B3A598487}" destId="{4DA8C986-2009-4A64-82ED-38B55839BB18}" srcOrd="1" destOrd="0" presId="urn:microsoft.com/office/officeart/2005/8/layout/pyramid1"/>
    <dgm:cxn modelId="{D78F538C-87FF-46AA-858B-71BD81D12DC3}" srcId="{326BF7C1-38C4-4538-940B-93A754190768}" destId="{56A094E6-92DE-4915-94D1-52484D2C29FC}" srcOrd="2" destOrd="0" parTransId="{CE450DF9-5697-42B1-BD5D-9E3AA18E1042}" sibTransId="{64789447-EEF0-45B1-9946-AB745F8F8E9F}"/>
    <dgm:cxn modelId="{747FDA7D-DCC6-48ED-A7A5-24F7DE4FC673}" type="presOf" srcId="{230E5E2E-D7E7-4227-A146-EF1B3A598487}" destId="{9C581C87-8A88-4C87-97C5-B54A8A44F381}" srcOrd="0" destOrd="0" presId="urn:microsoft.com/office/officeart/2005/8/layout/pyramid1"/>
    <dgm:cxn modelId="{58DAF389-0478-4720-996B-AB2705928E4C}" type="presParOf" srcId="{0F68C63A-C9D0-4F30-A389-941BCAF7F3AD}" destId="{8EEF2208-91DC-4B64-BB99-C494252304CE}" srcOrd="0" destOrd="0" presId="urn:microsoft.com/office/officeart/2005/8/layout/pyramid1"/>
    <dgm:cxn modelId="{AC51CF84-87D1-4FC3-81D8-CB59EE97E09D}" type="presParOf" srcId="{8EEF2208-91DC-4B64-BB99-C494252304CE}" destId="{AFC77247-3847-49F3-A97E-DCB55243A59F}" srcOrd="0" destOrd="0" presId="urn:microsoft.com/office/officeart/2005/8/layout/pyramid1"/>
    <dgm:cxn modelId="{2E71B566-7E03-40A9-85A2-42FD311ABE70}" type="presParOf" srcId="{8EEF2208-91DC-4B64-BB99-C494252304CE}" destId="{D21D6D03-0924-4F2D-80A6-4A982514738C}" srcOrd="1" destOrd="0" presId="urn:microsoft.com/office/officeart/2005/8/layout/pyramid1"/>
    <dgm:cxn modelId="{02DEA963-8246-4185-AEF3-0E8A7C265ACB}" type="presParOf" srcId="{0F68C63A-C9D0-4F30-A389-941BCAF7F3AD}" destId="{0A580CD8-2B56-47D8-9766-911E01E0FC8B}" srcOrd="1" destOrd="0" presId="urn:microsoft.com/office/officeart/2005/8/layout/pyramid1"/>
    <dgm:cxn modelId="{097E2F95-ACD2-4A74-BE56-8945A871B92C}" type="presParOf" srcId="{0A580CD8-2B56-47D8-9766-911E01E0FC8B}" destId="{4F02355A-37DF-4C92-96DA-1DB63F6DE6E8}" srcOrd="0" destOrd="0" presId="urn:microsoft.com/office/officeart/2005/8/layout/pyramid1"/>
    <dgm:cxn modelId="{C7AD342C-DCEC-421E-8616-714C5EE539AB}" type="presParOf" srcId="{0A580CD8-2B56-47D8-9766-911E01E0FC8B}" destId="{E0ACC050-9B88-4D28-99CE-FE7A9623B01C}" srcOrd="1" destOrd="0" presId="urn:microsoft.com/office/officeart/2005/8/layout/pyramid1"/>
    <dgm:cxn modelId="{2A0A702C-569E-4AD9-9953-20022ACB6047}" type="presParOf" srcId="{0F68C63A-C9D0-4F30-A389-941BCAF7F3AD}" destId="{CC2A5266-8FD2-457D-90B6-1499A780DDC4}" srcOrd="2" destOrd="0" presId="urn:microsoft.com/office/officeart/2005/8/layout/pyramid1"/>
    <dgm:cxn modelId="{18320367-7C89-4B08-9CD3-00479D38D8CC}" type="presParOf" srcId="{CC2A5266-8FD2-457D-90B6-1499A780DDC4}" destId="{BB040AC8-203C-4910-866B-2DE1CF28F08C}" srcOrd="0" destOrd="0" presId="urn:microsoft.com/office/officeart/2005/8/layout/pyramid1"/>
    <dgm:cxn modelId="{A1F8BB40-6271-4757-A643-6E883F4F4BE2}" type="presParOf" srcId="{CC2A5266-8FD2-457D-90B6-1499A780DDC4}" destId="{907C622B-25E0-4460-8ACE-6F38C41B49CD}" srcOrd="1" destOrd="0" presId="urn:microsoft.com/office/officeart/2005/8/layout/pyramid1"/>
    <dgm:cxn modelId="{6A4C77F8-D937-4474-80BF-45AD11398A36}" type="presParOf" srcId="{0F68C63A-C9D0-4F30-A389-941BCAF7F3AD}" destId="{8F00A92D-EF7A-4615-AD11-599D11364A41}" srcOrd="3" destOrd="0" presId="urn:microsoft.com/office/officeart/2005/8/layout/pyramid1"/>
    <dgm:cxn modelId="{907ABC3F-8793-45B9-81A6-7FCB0D9B27FA}" type="presParOf" srcId="{8F00A92D-EF7A-4615-AD11-599D11364A41}" destId="{9C581C87-8A88-4C87-97C5-B54A8A44F381}" srcOrd="0" destOrd="0" presId="urn:microsoft.com/office/officeart/2005/8/layout/pyramid1"/>
    <dgm:cxn modelId="{CDD8B33A-AD53-43C5-930C-FFE833D5F21C}" type="presParOf" srcId="{8F00A92D-EF7A-4615-AD11-599D11364A41}" destId="{4DA8C986-2009-4A64-82ED-38B55839BB18}"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7403C3EC-DE6E-44DA-9E45-198E818A8F75}" type="doc">
      <dgm:prSet loTypeId="urn:microsoft.com/office/officeart/2005/8/layout/pyramid3" loCatId="pyramid" qsTypeId="urn:microsoft.com/office/officeart/2005/8/quickstyle/simple1" qsCatId="simple" csTypeId="urn:microsoft.com/office/officeart/2005/8/colors/colorful2" csCatId="colorful" phldr="1"/>
      <dgm:spPr/>
    </dgm:pt>
    <dgm:pt modelId="{FBCE6B64-03E8-4592-95E1-13A07F4F72B1}">
      <dgm:prSet phldrT="[Text]" custT="1"/>
      <dgm:spPr>
        <a:solidFill>
          <a:srgbClr val="7C9AAC">
            <a:alpha val="80000"/>
          </a:srgbClr>
        </a:solidFill>
        <a:ln w="19050">
          <a:solidFill>
            <a:schemeClr val="bg1"/>
          </a:solidFill>
        </a:ln>
      </dgm:spPr>
      <dgm:t>
        <a:bodyPr/>
        <a:lstStyle/>
        <a:p>
          <a:r>
            <a:rPr lang="en-US" sz="2800">
              <a:latin typeface="Arial" panose="020B0604020202020204" pitchFamily="34" charset="0"/>
              <a:cs typeface="Arial" panose="020B0604020202020204" pitchFamily="34" charset="0"/>
            </a:rPr>
            <a:t>Clinical</a:t>
          </a:r>
        </a:p>
      </dgm:t>
    </dgm:pt>
    <dgm:pt modelId="{AF33FB00-4826-407F-BECA-70559BD03899}" type="parTrans" cxnId="{9C6E2D5A-7962-492D-A36D-DBE35CB43AAB}">
      <dgm:prSet/>
      <dgm:spPr/>
      <dgm:t>
        <a:bodyPr/>
        <a:lstStyle/>
        <a:p>
          <a:endParaRPr lang="en-US" sz="2800">
            <a:latin typeface="Arial" panose="020B0604020202020204" pitchFamily="34" charset="0"/>
            <a:cs typeface="Arial" panose="020B0604020202020204" pitchFamily="34" charset="0"/>
          </a:endParaRPr>
        </a:p>
      </dgm:t>
    </dgm:pt>
    <dgm:pt modelId="{78D916CC-BFDF-4214-BA91-6C489188B5BD}" type="sibTrans" cxnId="{9C6E2D5A-7962-492D-A36D-DBE35CB43AAB}">
      <dgm:prSet/>
      <dgm:spPr/>
      <dgm:t>
        <a:bodyPr/>
        <a:lstStyle/>
        <a:p>
          <a:endParaRPr lang="en-US" sz="2800">
            <a:latin typeface="Arial" panose="020B0604020202020204" pitchFamily="34" charset="0"/>
            <a:cs typeface="Arial" panose="020B0604020202020204" pitchFamily="34" charset="0"/>
          </a:endParaRPr>
        </a:p>
      </dgm:t>
    </dgm:pt>
    <dgm:pt modelId="{F794FFBE-AE06-46F5-AFC9-EF22BC88B5BC}">
      <dgm:prSet phldrT="[Text]" custT="1"/>
      <dgm:spPr>
        <a:solidFill>
          <a:srgbClr val="69ABC3">
            <a:alpha val="80000"/>
          </a:srgbClr>
        </a:solidFill>
        <a:ln w="19050">
          <a:solidFill>
            <a:schemeClr val="bg1"/>
          </a:solidFill>
        </a:ln>
      </dgm:spPr>
      <dgm:t>
        <a:bodyPr/>
        <a:lstStyle/>
        <a:p>
          <a:r>
            <a:rPr lang="en-US" sz="2800">
              <a:latin typeface="Arial" panose="020B0604020202020204" pitchFamily="34" charset="0"/>
              <a:cs typeface="Arial" panose="020B0604020202020204" pitchFamily="34" charset="0"/>
            </a:rPr>
            <a:t>PK/PD</a:t>
          </a:r>
        </a:p>
      </dgm:t>
    </dgm:pt>
    <dgm:pt modelId="{34C04750-6A4A-412A-994F-9D603940FAEB}" type="parTrans" cxnId="{25F5D439-B114-4E9E-B06B-166AA7277FB3}">
      <dgm:prSet/>
      <dgm:spPr/>
      <dgm:t>
        <a:bodyPr/>
        <a:lstStyle/>
        <a:p>
          <a:endParaRPr lang="en-US" sz="2800">
            <a:latin typeface="Arial" panose="020B0604020202020204" pitchFamily="34" charset="0"/>
            <a:cs typeface="Arial" panose="020B0604020202020204" pitchFamily="34" charset="0"/>
          </a:endParaRPr>
        </a:p>
      </dgm:t>
    </dgm:pt>
    <dgm:pt modelId="{012DE3BC-96E4-4F09-BE59-195A59727225}" type="sibTrans" cxnId="{25F5D439-B114-4E9E-B06B-166AA7277FB3}">
      <dgm:prSet/>
      <dgm:spPr/>
      <dgm:t>
        <a:bodyPr/>
        <a:lstStyle/>
        <a:p>
          <a:endParaRPr lang="en-US" sz="2800">
            <a:latin typeface="Arial" panose="020B0604020202020204" pitchFamily="34" charset="0"/>
            <a:cs typeface="Arial" panose="020B0604020202020204" pitchFamily="34" charset="0"/>
          </a:endParaRPr>
        </a:p>
      </dgm:t>
    </dgm:pt>
    <dgm:pt modelId="{75EE348A-C105-47A2-8648-879D3832B964}">
      <dgm:prSet phldrT="[Text]" custT="1"/>
      <dgm:spPr>
        <a:solidFill>
          <a:srgbClr val="9EC189">
            <a:alpha val="80000"/>
          </a:srgbClr>
        </a:solidFill>
        <a:ln w="19050">
          <a:solidFill>
            <a:schemeClr val="bg1"/>
          </a:solidFill>
        </a:ln>
      </dgm:spPr>
      <dgm:t>
        <a:bodyPr/>
        <a:lstStyle/>
        <a:p>
          <a:r>
            <a:rPr lang="en-US" sz="2800">
              <a:latin typeface="Arial" panose="020B0604020202020204" pitchFamily="34" charset="0"/>
              <a:cs typeface="Arial" panose="020B0604020202020204" pitchFamily="34" charset="0"/>
            </a:rPr>
            <a:t>Non-clinical</a:t>
          </a:r>
        </a:p>
      </dgm:t>
    </dgm:pt>
    <dgm:pt modelId="{0AA4D6F2-0F75-41F1-A153-85C04733FBAE}" type="parTrans" cxnId="{AF35B668-56A5-4120-A3F9-CFED54AEF96B}">
      <dgm:prSet/>
      <dgm:spPr/>
      <dgm:t>
        <a:bodyPr/>
        <a:lstStyle/>
        <a:p>
          <a:endParaRPr lang="en-US" sz="2800">
            <a:latin typeface="Arial" panose="020B0604020202020204" pitchFamily="34" charset="0"/>
            <a:cs typeface="Arial" panose="020B0604020202020204" pitchFamily="34" charset="0"/>
          </a:endParaRPr>
        </a:p>
      </dgm:t>
    </dgm:pt>
    <dgm:pt modelId="{C35C9634-08D9-4A52-90D5-20B3A10311F7}" type="sibTrans" cxnId="{AF35B668-56A5-4120-A3F9-CFED54AEF96B}">
      <dgm:prSet/>
      <dgm:spPr/>
      <dgm:t>
        <a:bodyPr/>
        <a:lstStyle/>
        <a:p>
          <a:endParaRPr lang="en-US" sz="2800">
            <a:latin typeface="Arial" panose="020B0604020202020204" pitchFamily="34" charset="0"/>
            <a:cs typeface="Arial" panose="020B0604020202020204" pitchFamily="34" charset="0"/>
          </a:endParaRPr>
        </a:p>
      </dgm:t>
    </dgm:pt>
    <dgm:pt modelId="{09793780-9D8D-44F5-BFC3-F9251024A9C5}">
      <dgm:prSet phldrT="[Text]" custT="1"/>
      <dgm:spPr>
        <a:solidFill>
          <a:srgbClr val="DAD5D1">
            <a:alpha val="80000"/>
          </a:srgbClr>
        </a:solidFill>
        <a:ln w="19050">
          <a:solidFill>
            <a:schemeClr val="bg1"/>
          </a:solidFill>
        </a:ln>
      </dgm:spPr>
      <dgm:t>
        <a:bodyPr/>
        <a:lstStyle/>
        <a:p>
          <a:endParaRPr lang="en-US" sz="2800">
            <a:latin typeface="Arial" panose="020B0604020202020204" pitchFamily="34" charset="0"/>
            <a:cs typeface="Arial" panose="020B0604020202020204" pitchFamily="34" charset="0"/>
          </a:endParaRPr>
        </a:p>
      </dgm:t>
    </dgm:pt>
    <dgm:pt modelId="{EBADE385-B974-41ED-B7A9-A5970DFF250D}" type="parTrans" cxnId="{1C663FF3-B923-4847-B99F-6619DF450424}">
      <dgm:prSet/>
      <dgm:spPr/>
      <dgm:t>
        <a:bodyPr/>
        <a:lstStyle/>
        <a:p>
          <a:endParaRPr lang="en-US" sz="2800">
            <a:latin typeface="Arial" panose="020B0604020202020204" pitchFamily="34" charset="0"/>
            <a:cs typeface="Arial" panose="020B0604020202020204" pitchFamily="34" charset="0"/>
          </a:endParaRPr>
        </a:p>
      </dgm:t>
    </dgm:pt>
    <dgm:pt modelId="{B84A6B8F-3116-4A46-8C52-322088705305}" type="sibTrans" cxnId="{1C663FF3-B923-4847-B99F-6619DF450424}">
      <dgm:prSet/>
      <dgm:spPr/>
      <dgm:t>
        <a:bodyPr/>
        <a:lstStyle/>
        <a:p>
          <a:endParaRPr lang="en-US" sz="2800">
            <a:latin typeface="Arial" panose="020B0604020202020204" pitchFamily="34" charset="0"/>
            <a:cs typeface="Arial" panose="020B0604020202020204" pitchFamily="34" charset="0"/>
          </a:endParaRPr>
        </a:p>
      </dgm:t>
    </dgm:pt>
    <dgm:pt modelId="{127344BA-5F0B-4595-9113-A45B1E9009C6}" type="pres">
      <dgm:prSet presAssocID="{7403C3EC-DE6E-44DA-9E45-198E818A8F75}" presName="Name0" presStyleCnt="0">
        <dgm:presLayoutVars>
          <dgm:dir/>
          <dgm:animLvl val="lvl"/>
          <dgm:resizeHandles val="exact"/>
        </dgm:presLayoutVars>
      </dgm:prSet>
      <dgm:spPr/>
    </dgm:pt>
    <dgm:pt modelId="{BD2C773A-EEC1-4D67-889D-94581B104072}" type="pres">
      <dgm:prSet presAssocID="{FBCE6B64-03E8-4592-95E1-13A07F4F72B1}" presName="Name8" presStyleCnt="0"/>
      <dgm:spPr/>
    </dgm:pt>
    <dgm:pt modelId="{6007FF5A-C893-4F80-86CB-F1D28CF835AB}" type="pres">
      <dgm:prSet presAssocID="{FBCE6B64-03E8-4592-95E1-13A07F4F72B1}" presName="level" presStyleLbl="node1" presStyleIdx="0" presStyleCnt="4">
        <dgm:presLayoutVars>
          <dgm:chMax val="1"/>
          <dgm:bulletEnabled val="1"/>
        </dgm:presLayoutVars>
      </dgm:prSet>
      <dgm:spPr/>
      <dgm:t>
        <a:bodyPr/>
        <a:lstStyle/>
        <a:p>
          <a:endParaRPr lang="en-US"/>
        </a:p>
      </dgm:t>
    </dgm:pt>
    <dgm:pt modelId="{0CE28A9B-2054-4F12-9E77-0438AAA9C694}" type="pres">
      <dgm:prSet presAssocID="{FBCE6B64-03E8-4592-95E1-13A07F4F72B1}" presName="levelTx" presStyleLbl="revTx" presStyleIdx="0" presStyleCnt="0">
        <dgm:presLayoutVars>
          <dgm:chMax val="1"/>
          <dgm:bulletEnabled val="1"/>
        </dgm:presLayoutVars>
      </dgm:prSet>
      <dgm:spPr/>
      <dgm:t>
        <a:bodyPr/>
        <a:lstStyle/>
        <a:p>
          <a:endParaRPr lang="en-US"/>
        </a:p>
      </dgm:t>
    </dgm:pt>
    <dgm:pt modelId="{9BFD8B0F-0741-439C-87A6-F0E25D5F2344}" type="pres">
      <dgm:prSet presAssocID="{F794FFBE-AE06-46F5-AFC9-EF22BC88B5BC}" presName="Name8" presStyleCnt="0"/>
      <dgm:spPr/>
    </dgm:pt>
    <dgm:pt modelId="{C4360D8E-FA83-4823-8517-08ED2D189F0E}" type="pres">
      <dgm:prSet presAssocID="{F794FFBE-AE06-46F5-AFC9-EF22BC88B5BC}" presName="level" presStyleLbl="node1" presStyleIdx="1" presStyleCnt="4">
        <dgm:presLayoutVars>
          <dgm:chMax val="1"/>
          <dgm:bulletEnabled val="1"/>
        </dgm:presLayoutVars>
      </dgm:prSet>
      <dgm:spPr/>
      <dgm:t>
        <a:bodyPr/>
        <a:lstStyle/>
        <a:p>
          <a:endParaRPr lang="en-US"/>
        </a:p>
      </dgm:t>
    </dgm:pt>
    <dgm:pt modelId="{D5B88F89-C227-4AB8-9520-6ACDBDCDEA14}" type="pres">
      <dgm:prSet presAssocID="{F794FFBE-AE06-46F5-AFC9-EF22BC88B5BC}" presName="levelTx" presStyleLbl="revTx" presStyleIdx="0" presStyleCnt="0">
        <dgm:presLayoutVars>
          <dgm:chMax val="1"/>
          <dgm:bulletEnabled val="1"/>
        </dgm:presLayoutVars>
      </dgm:prSet>
      <dgm:spPr/>
      <dgm:t>
        <a:bodyPr/>
        <a:lstStyle/>
        <a:p>
          <a:endParaRPr lang="en-US"/>
        </a:p>
      </dgm:t>
    </dgm:pt>
    <dgm:pt modelId="{2B57E1A8-15F1-47B9-B1EB-65BA3735FC95}" type="pres">
      <dgm:prSet presAssocID="{75EE348A-C105-47A2-8648-879D3832B964}" presName="Name8" presStyleCnt="0"/>
      <dgm:spPr/>
    </dgm:pt>
    <dgm:pt modelId="{A2709924-7334-4E76-9BFE-88A4886FE6C5}" type="pres">
      <dgm:prSet presAssocID="{75EE348A-C105-47A2-8648-879D3832B964}" presName="level" presStyleLbl="node1" presStyleIdx="2" presStyleCnt="4">
        <dgm:presLayoutVars>
          <dgm:chMax val="1"/>
          <dgm:bulletEnabled val="1"/>
        </dgm:presLayoutVars>
      </dgm:prSet>
      <dgm:spPr/>
      <dgm:t>
        <a:bodyPr/>
        <a:lstStyle/>
        <a:p>
          <a:endParaRPr lang="en-US"/>
        </a:p>
      </dgm:t>
    </dgm:pt>
    <dgm:pt modelId="{AF4E65E7-E889-49C4-876A-A92EC2785183}" type="pres">
      <dgm:prSet presAssocID="{75EE348A-C105-47A2-8648-879D3832B964}" presName="levelTx" presStyleLbl="revTx" presStyleIdx="0" presStyleCnt="0">
        <dgm:presLayoutVars>
          <dgm:chMax val="1"/>
          <dgm:bulletEnabled val="1"/>
        </dgm:presLayoutVars>
      </dgm:prSet>
      <dgm:spPr/>
      <dgm:t>
        <a:bodyPr/>
        <a:lstStyle/>
        <a:p>
          <a:endParaRPr lang="en-US"/>
        </a:p>
      </dgm:t>
    </dgm:pt>
    <dgm:pt modelId="{4F400D88-D116-4105-A1FF-C786BE8AB8AA}" type="pres">
      <dgm:prSet presAssocID="{09793780-9D8D-44F5-BFC3-F9251024A9C5}" presName="Name8" presStyleCnt="0"/>
      <dgm:spPr/>
    </dgm:pt>
    <dgm:pt modelId="{3A43AD26-4BFA-4AE2-BE6E-FBD809B2C8A9}" type="pres">
      <dgm:prSet presAssocID="{09793780-9D8D-44F5-BFC3-F9251024A9C5}" presName="level" presStyleLbl="node1" presStyleIdx="3" presStyleCnt="4" custLinFactNeighborY="1497">
        <dgm:presLayoutVars>
          <dgm:chMax val="1"/>
          <dgm:bulletEnabled val="1"/>
        </dgm:presLayoutVars>
      </dgm:prSet>
      <dgm:spPr/>
      <dgm:t>
        <a:bodyPr/>
        <a:lstStyle/>
        <a:p>
          <a:endParaRPr lang="en-US"/>
        </a:p>
      </dgm:t>
    </dgm:pt>
    <dgm:pt modelId="{37971FBD-C492-492D-A4BA-9FF84B4956E1}" type="pres">
      <dgm:prSet presAssocID="{09793780-9D8D-44F5-BFC3-F9251024A9C5}" presName="levelTx" presStyleLbl="revTx" presStyleIdx="0" presStyleCnt="0">
        <dgm:presLayoutVars>
          <dgm:chMax val="1"/>
          <dgm:bulletEnabled val="1"/>
        </dgm:presLayoutVars>
      </dgm:prSet>
      <dgm:spPr/>
      <dgm:t>
        <a:bodyPr/>
        <a:lstStyle/>
        <a:p>
          <a:endParaRPr lang="en-US"/>
        </a:p>
      </dgm:t>
    </dgm:pt>
  </dgm:ptLst>
  <dgm:cxnLst>
    <dgm:cxn modelId="{1C663FF3-B923-4847-B99F-6619DF450424}" srcId="{7403C3EC-DE6E-44DA-9E45-198E818A8F75}" destId="{09793780-9D8D-44F5-BFC3-F9251024A9C5}" srcOrd="3" destOrd="0" parTransId="{EBADE385-B974-41ED-B7A9-A5970DFF250D}" sibTransId="{B84A6B8F-3116-4A46-8C52-322088705305}"/>
    <dgm:cxn modelId="{9C6E2D5A-7962-492D-A36D-DBE35CB43AAB}" srcId="{7403C3EC-DE6E-44DA-9E45-198E818A8F75}" destId="{FBCE6B64-03E8-4592-95E1-13A07F4F72B1}" srcOrd="0" destOrd="0" parTransId="{AF33FB00-4826-407F-BECA-70559BD03899}" sibTransId="{78D916CC-BFDF-4214-BA91-6C489188B5BD}"/>
    <dgm:cxn modelId="{0489010C-7B21-46DF-8265-FDFB52B7ED23}" type="presOf" srcId="{09793780-9D8D-44F5-BFC3-F9251024A9C5}" destId="{3A43AD26-4BFA-4AE2-BE6E-FBD809B2C8A9}" srcOrd="0" destOrd="0" presId="urn:microsoft.com/office/officeart/2005/8/layout/pyramid3"/>
    <dgm:cxn modelId="{0775D23E-FB04-4E0E-B1F8-76BAC435B811}" type="presOf" srcId="{7403C3EC-DE6E-44DA-9E45-198E818A8F75}" destId="{127344BA-5F0B-4595-9113-A45B1E9009C6}" srcOrd="0" destOrd="0" presId="urn:microsoft.com/office/officeart/2005/8/layout/pyramid3"/>
    <dgm:cxn modelId="{40E3BAF7-7415-4508-A6AE-01CA2AADBAB3}" type="presOf" srcId="{75EE348A-C105-47A2-8648-879D3832B964}" destId="{A2709924-7334-4E76-9BFE-88A4886FE6C5}" srcOrd="0" destOrd="0" presId="urn:microsoft.com/office/officeart/2005/8/layout/pyramid3"/>
    <dgm:cxn modelId="{D6098540-DAA2-4FAA-84A9-F6866CD77573}" type="presOf" srcId="{09793780-9D8D-44F5-BFC3-F9251024A9C5}" destId="{37971FBD-C492-492D-A4BA-9FF84B4956E1}" srcOrd="1" destOrd="0" presId="urn:microsoft.com/office/officeart/2005/8/layout/pyramid3"/>
    <dgm:cxn modelId="{AF35B668-56A5-4120-A3F9-CFED54AEF96B}" srcId="{7403C3EC-DE6E-44DA-9E45-198E818A8F75}" destId="{75EE348A-C105-47A2-8648-879D3832B964}" srcOrd="2" destOrd="0" parTransId="{0AA4D6F2-0F75-41F1-A153-85C04733FBAE}" sibTransId="{C35C9634-08D9-4A52-90D5-20B3A10311F7}"/>
    <dgm:cxn modelId="{25F5D439-B114-4E9E-B06B-166AA7277FB3}" srcId="{7403C3EC-DE6E-44DA-9E45-198E818A8F75}" destId="{F794FFBE-AE06-46F5-AFC9-EF22BC88B5BC}" srcOrd="1" destOrd="0" parTransId="{34C04750-6A4A-412A-994F-9D603940FAEB}" sibTransId="{012DE3BC-96E4-4F09-BE59-195A59727225}"/>
    <dgm:cxn modelId="{340F9418-B995-4503-ABEE-1F03A52778A5}" type="presOf" srcId="{F794FFBE-AE06-46F5-AFC9-EF22BC88B5BC}" destId="{C4360D8E-FA83-4823-8517-08ED2D189F0E}" srcOrd="0" destOrd="0" presId="urn:microsoft.com/office/officeart/2005/8/layout/pyramid3"/>
    <dgm:cxn modelId="{F98B554C-72B4-4677-9D98-1AAC36DC11CD}" type="presOf" srcId="{FBCE6B64-03E8-4592-95E1-13A07F4F72B1}" destId="{6007FF5A-C893-4F80-86CB-F1D28CF835AB}" srcOrd="0" destOrd="0" presId="urn:microsoft.com/office/officeart/2005/8/layout/pyramid3"/>
    <dgm:cxn modelId="{CF23EEB7-5C8E-4AB4-940B-4EF767AD69F3}" type="presOf" srcId="{75EE348A-C105-47A2-8648-879D3832B964}" destId="{AF4E65E7-E889-49C4-876A-A92EC2785183}" srcOrd="1" destOrd="0" presId="urn:microsoft.com/office/officeart/2005/8/layout/pyramid3"/>
    <dgm:cxn modelId="{C817649F-A8C4-4BF1-BBA2-9779D6F6B8B5}" type="presOf" srcId="{F794FFBE-AE06-46F5-AFC9-EF22BC88B5BC}" destId="{D5B88F89-C227-4AB8-9520-6ACDBDCDEA14}" srcOrd="1" destOrd="0" presId="urn:microsoft.com/office/officeart/2005/8/layout/pyramid3"/>
    <dgm:cxn modelId="{D562589A-0646-4138-936B-CB338E332634}" type="presOf" srcId="{FBCE6B64-03E8-4592-95E1-13A07F4F72B1}" destId="{0CE28A9B-2054-4F12-9E77-0438AAA9C694}" srcOrd="1" destOrd="0" presId="urn:microsoft.com/office/officeart/2005/8/layout/pyramid3"/>
    <dgm:cxn modelId="{B90AB8D5-1FD6-408E-B3D4-53EBFA90D032}" type="presParOf" srcId="{127344BA-5F0B-4595-9113-A45B1E9009C6}" destId="{BD2C773A-EEC1-4D67-889D-94581B104072}" srcOrd="0" destOrd="0" presId="urn:microsoft.com/office/officeart/2005/8/layout/pyramid3"/>
    <dgm:cxn modelId="{879E5B18-80FA-4BE0-974B-85E3180AE9D4}" type="presParOf" srcId="{BD2C773A-EEC1-4D67-889D-94581B104072}" destId="{6007FF5A-C893-4F80-86CB-F1D28CF835AB}" srcOrd="0" destOrd="0" presId="urn:microsoft.com/office/officeart/2005/8/layout/pyramid3"/>
    <dgm:cxn modelId="{187210D6-0136-4722-BBE6-63EFB9287C7D}" type="presParOf" srcId="{BD2C773A-EEC1-4D67-889D-94581B104072}" destId="{0CE28A9B-2054-4F12-9E77-0438AAA9C694}" srcOrd="1" destOrd="0" presId="urn:microsoft.com/office/officeart/2005/8/layout/pyramid3"/>
    <dgm:cxn modelId="{2F3E78F8-D82F-468C-A6CA-4A3001581636}" type="presParOf" srcId="{127344BA-5F0B-4595-9113-A45B1E9009C6}" destId="{9BFD8B0F-0741-439C-87A6-F0E25D5F2344}" srcOrd="1" destOrd="0" presId="urn:microsoft.com/office/officeart/2005/8/layout/pyramid3"/>
    <dgm:cxn modelId="{5B529284-4AAF-46CB-9624-BE65C3128971}" type="presParOf" srcId="{9BFD8B0F-0741-439C-87A6-F0E25D5F2344}" destId="{C4360D8E-FA83-4823-8517-08ED2D189F0E}" srcOrd="0" destOrd="0" presId="urn:microsoft.com/office/officeart/2005/8/layout/pyramid3"/>
    <dgm:cxn modelId="{D20AF4CB-2FEC-4DFF-A44E-AFE29545C2C4}" type="presParOf" srcId="{9BFD8B0F-0741-439C-87A6-F0E25D5F2344}" destId="{D5B88F89-C227-4AB8-9520-6ACDBDCDEA14}" srcOrd="1" destOrd="0" presId="urn:microsoft.com/office/officeart/2005/8/layout/pyramid3"/>
    <dgm:cxn modelId="{711E6B28-2846-4906-8502-EDFFAC8D584C}" type="presParOf" srcId="{127344BA-5F0B-4595-9113-A45B1E9009C6}" destId="{2B57E1A8-15F1-47B9-B1EB-65BA3735FC95}" srcOrd="2" destOrd="0" presId="urn:microsoft.com/office/officeart/2005/8/layout/pyramid3"/>
    <dgm:cxn modelId="{4373DA8F-257C-44C9-840B-79C5F409F32D}" type="presParOf" srcId="{2B57E1A8-15F1-47B9-B1EB-65BA3735FC95}" destId="{A2709924-7334-4E76-9BFE-88A4886FE6C5}" srcOrd="0" destOrd="0" presId="urn:microsoft.com/office/officeart/2005/8/layout/pyramid3"/>
    <dgm:cxn modelId="{94605976-7042-4E94-B705-E6F07DD85C51}" type="presParOf" srcId="{2B57E1A8-15F1-47B9-B1EB-65BA3735FC95}" destId="{AF4E65E7-E889-49C4-876A-A92EC2785183}" srcOrd="1" destOrd="0" presId="urn:microsoft.com/office/officeart/2005/8/layout/pyramid3"/>
    <dgm:cxn modelId="{C62EB639-31E3-4364-96C9-EED4C917D697}" type="presParOf" srcId="{127344BA-5F0B-4595-9113-A45B1E9009C6}" destId="{4F400D88-D116-4105-A1FF-C786BE8AB8AA}" srcOrd="3" destOrd="0" presId="urn:microsoft.com/office/officeart/2005/8/layout/pyramid3"/>
    <dgm:cxn modelId="{52BDBE6A-65B9-4B0D-875B-F74E1107D73F}" type="presParOf" srcId="{4F400D88-D116-4105-A1FF-C786BE8AB8AA}" destId="{3A43AD26-4BFA-4AE2-BE6E-FBD809B2C8A9}" srcOrd="0" destOrd="0" presId="urn:microsoft.com/office/officeart/2005/8/layout/pyramid3"/>
    <dgm:cxn modelId="{7C0EEA87-9DE9-474A-BD88-9C9D90FD0B6B}" type="presParOf" srcId="{4F400D88-D116-4105-A1FF-C786BE8AB8AA}" destId="{37971FBD-C492-492D-A4BA-9FF84B4956E1}" srcOrd="1" destOrd="0" presId="urn:microsoft.com/office/officeart/2005/8/layout/pyramid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dirty="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solidFill>
              <a:schemeClr val="bg1"/>
            </a:solidFill>
          </a:endParaRPr>
        </a:p>
      </dgm:t>
    </dgm:pt>
    <dgm:pt modelId="{606FB4C8-A1A4-40A7-A3BE-69810E8C56C2}" type="parTrans" cxnId="{911A8FAC-89C3-4F16-9711-A0E30F760722}">
      <dgm:prSet/>
      <dgm:spPr/>
      <dgm:t>
        <a:bodyPr/>
        <a:lstStyle/>
        <a:p>
          <a:pPr algn="ctr"/>
          <a:endParaRPr lang="en-US">
            <a:solidFill>
              <a:schemeClr val="bg1"/>
            </a:solidFill>
          </a:endParaRPr>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solidFill>
              <a:schemeClr val="bg1"/>
            </a:solidFill>
          </a:endParaRPr>
        </a:p>
      </dgm:t>
    </dgm:pt>
    <dgm:pt modelId="{606FB4C8-A1A4-40A7-A3BE-69810E8C56C2}" type="parTrans" cxnId="{911A8FAC-89C3-4F16-9711-A0E30F760722}">
      <dgm:prSet/>
      <dgm:spPr/>
      <dgm:t>
        <a:bodyPr/>
        <a:lstStyle/>
        <a:p>
          <a:pPr algn="ctr"/>
          <a:endParaRPr lang="en-US">
            <a:solidFill>
              <a:schemeClr val="bg1"/>
            </a:solidFill>
          </a:endParaRPr>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solidFill>
              <a:schemeClr val="bg1"/>
            </a:solidFill>
          </a:endParaRPr>
        </a:p>
      </dgm:t>
    </dgm:pt>
    <dgm:pt modelId="{606FB4C8-A1A4-40A7-A3BE-69810E8C56C2}" type="parTrans" cxnId="{911A8FAC-89C3-4F16-9711-A0E30F760722}">
      <dgm:prSet/>
      <dgm:spPr/>
      <dgm:t>
        <a:bodyPr/>
        <a:lstStyle/>
        <a:p>
          <a:pPr algn="ctr"/>
          <a:endParaRPr lang="en-US">
            <a:solidFill>
              <a:schemeClr val="bg1"/>
            </a:solidFill>
          </a:endParaRPr>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solidFill>
              <a:schemeClr val="bg1"/>
            </a:solidFill>
          </a:endParaRPr>
        </a:p>
      </dgm:t>
    </dgm:pt>
    <dgm:pt modelId="{606FB4C8-A1A4-40A7-A3BE-69810E8C56C2}" type="parTrans" cxnId="{911A8FAC-89C3-4F16-9711-A0E30F760722}">
      <dgm:prSet/>
      <dgm:spPr/>
      <dgm:t>
        <a:bodyPr/>
        <a:lstStyle/>
        <a:p>
          <a:pPr algn="ctr"/>
          <a:endParaRPr lang="en-US">
            <a:solidFill>
              <a:schemeClr val="bg1"/>
            </a:solidFill>
          </a:endParaRPr>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solidFill>
              <a:schemeClr val="bg1"/>
            </a:solidFill>
          </a:endParaRPr>
        </a:p>
      </dgm:t>
    </dgm:pt>
    <dgm:pt modelId="{606FB4C8-A1A4-40A7-A3BE-69810E8C56C2}" type="parTrans" cxnId="{911A8FAC-89C3-4F16-9711-A0E30F760722}">
      <dgm:prSet/>
      <dgm:spPr/>
      <dgm:t>
        <a:bodyPr/>
        <a:lstStyle/>
        <a:p>
          <a:pPr algn="ctr"/>
          <a:endParaRPr lang="en-US">
            <a:solidFill>
              <a:schemeClr val="bg1"/>
            </a:solidFill>
          </a:endParaRPr>
        </a:p>
      </dgm:t>
    </dgm:pt>
    <dgm:pt modelId="{05F80A9A-B572-4A6A-93E3-D543DAFFF8C3}">
      <dgm:prSet phldrT="[Text]" custT="1"/>
      <dgm:spPr>
        <a:solidFill>
          <a:schemeClr val="tx1">
            <a:lumMod val="65000"/>
            <a:lumOff val="35000"/>
          </a:schemeClr>
        </a:solidFill>
      </dgm:spPr>
      <dgm:t>
        <a:bodyPr/>
        <a:lstStyle/>
        <a:p>
          <a:pPr algn="ctr"/>
          <a:r>
            <a:rPr lang="en-US" sz="1500" b="0" dirty="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solidFill>
              <a:schemeClr val="bg1"/>
            </a:solidFill>
          </a:endParaRPr>
        </a:p>
      </dgm:t>
    </dgm:pt>
    <dgm:pt modelId="{606FB4C8-A1A4-40A7-A3BE-69810E8C56C2}" type="parTrans" cxnId="{911A8FAC-89C3-4F16-9711-A0E30F760722}">
      <dgm:prSet/>
      <dgm:spPr/>
      <dgm:t>
        <a:bodyPr/>
        <a:lstStyle/>
        <a:p>
          <a:pPr algn="ctr"/>
          <a:endParaRPr lang="en-US">
            <a:solidFill>
              <a:schemeClr val="bg1"/>
            </a:solidFill>
          </a:endParaRPr>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solidFill>
              <a:schemeClr val="bg1"/>
            </a:solidFill>
          </a:endParaRPr>
        </a:p>
      </dgm:t>
    </dgm:pt>
    <dgm:pt modelId="{606FB4C8-A1A4-40A7-A3BE-69810E8C56C2}" type="parTrans" cxnId="{911A8FAC-89C3-4F16-9711-A0E30F760722}">
      <dgm:prSet/>
      <dgm:spPr/>
      <dgm:t>
        <a:bodyPr/>
        <a:lstStyle/>
        <a:p>
          <a:pPr algn="ctr"/>
          <a:endParaRPr lang="en-US">
            <a:solidFill>
              <a:schemeClr val="bg1"/>
            </a:solidFill>
          </a:endParaRPr>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bg1"/>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t>
        <a:bodyPr/>
        <a:lstStyle/>
        <a:p>
          <a:endParaRPr lang="en-US"/>
        </a:p>
      </dgm:t>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t>
        <a:bodyPr/>
        <a:lstStyle/>
        <a:p>
          <a:endParaRPr lang="en-US"/>
        </a:p>
      </dgm:t>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t>
        <a:bodyPr/>
        <a:lstStyle/>
        <a:p>
          <a:endParaRPr lang="en-US"/>
        </a:p>
      </dgm:t>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t>
        <a:bodyPr/>
        <a:lstStyle/>
        <a:p>
          <a:endParaRPr lang="en-US"/>
        </a:p>
      </dgm:t>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t>
        <a:bodyPr/>
        <a:lstStyle/>
        <a:p>
          <a:endParaRPr lang="en-US"/>
        </a:p>
      </dgm:t>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t>
        <a:bodyPr/>
        <a:lstStyle/>
        <a:p>
          <a:endParaRPr lang="en-US"/>
        </a:p>
      </dgm:t>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t>
        <a:bodyPr/>
        <a:lstStyle/>
        <a:p>
          <a:endParaRPr lang="en-US"/>
        </a:p>
      </dgm:t>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t>
        <a:bodyPr/>
        <a:lstStyle/>
        <a:p>
          <a:endParaRPr lang="en-US"/>
        </a:p>
      </dgm:t>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t>
        <a:bodyPr/>
        <a:lstStyle/>
        <a:p>
          <a:endParaRPr lang="en-US"/>
        </a:p>
      </dgm:t>
    </dgm:pt>
  </dgm:ptLst>
  <dgm:cxnLst>
    <dgm:cxn modelId="{2FCFFDE6-5EDD-479B-B50C-34A3A0B9165F}" type="presOf" srcId="{049552C8-16DD-4CFE-BE4C-DBD97383B5A8}" destId="{F5C4849D-B18A-4EB4-A1E9-271F9083482A}"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3978D6EF-4604-4BEB-86B6-340F02820006}" type="presOf" srcId="{25FE3D0A-71B2-46B7-8E1A-2143D4E6DCF6}" destId="{3EE94409-6DEF-48F3-AD90-11A70D5D3AF6}" srcOrd="0" destOrd="0" presId="urn:microsoft.com/office/officeart/2005/8/layout/hChevron3"/>
    <dgm:cxn modelId="{D12A4FA6-94D7-4054-AD35-EA7BBC366B4E}" type="presOf" srcId="{E7250C86-372F-4416-9A56-33964CFC25C9}" destId="{85B50A2F-5D26-4A1B-8DF1-DD3A4EB09ACF}" srcOrd="0" destOrd="0" presId="urn:microsoft.com/office/officeart/2005/8/layout/hChevron3"/>
    <dgm:cxn modelId="{E9B82F74-177B-435B-9DDB-847B7A763D03}" srcId="{171FAFB6-7283-4BA0-B6F5-233E3AF3248F}" destId="{B271C0C4-1AD9-4EE9-AB0E-244AD554B4BD}" srcOrd="4" destOrd="0" parTransId="{06B079FA-F4B1-45A4-A0E8-3DF26B2D139E}" sibTransId="{733FC470-F3B7-4516-B12A-38E3E6703067}"/>
    <dgm:cxn modelId="{4A5D1C1E-21ED-4E40-ACB8-0AAA70CAFBDB}" type="presOf" srcId="{B271C0C4-1AD9-4EE9-AB0E-244AD554B4BD}" destId="{FD531E03-1206-492D-A17E-1BDBBF3F74AC}" srcOrd="0" destOrd="0" presId="urn:microsoft.com/office/officeart/2005/8/layout/hChevron3"/>
    <dgm:cxn modelId="{4C5B64F2-0347-418F-8DD1-300AECDBE6D9}" srcId="{171FAFB6-7283-4BA0-B6F5-233E3AF3248F}" destId="{F19E1896-E0F8-4398-97DF-5111BC3D73FC}" srcOrd="1" destOrd="0" parTransId="{4EE86BCF-9AAF-451B-9E88-09FA39A31EA1}" sibTransId="{857C07B4-0F87-45BD-B65C-D926848F22EC}"/>
    <dgm:cxn modelId="{F26F7540-2BB7-4E13-81A9-240E2D953388}" type="presOf" srcId="{F68B2402-20F9-4186-A7DB-45F0D4BD4A76}" destId="{79198B13-DFC7-4A45-A119-3B3FB9DD6195}" srcOrd="0" destOrd="0" presId="urn:microsoft.com/office/officeart/2005/8/layout/hChevron3"/>
    <dgm:cxn modelId="{33E5CA57-5175-4889-8FFB-128EAFEBC2A2}" type="presOf" srcId="{A9902780-03E4-43B8-BA62-08578077A2D6}" destId="{E4989FE2-87CE-446B-8A85-38DB870D15B8}"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9469C23B-0B5D-46BE-A469-1285F6D34CC8}" type="presOf" srcId="{171FAFB6-7283-4BA0-B6F5-233E3AF3248F}" destId="{DBAFDD65-65AE-478E-ABE7-DFAEF3A22147}"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A177375C-91C0-4C12-908F-541D12209987}"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911A8FAC-89C3-4F16-9711-A0E30F760722}" srcId="{171FAFB6-7283-4BA0-B6F5-233E3AF3248F}" destId="{25FE3D0A-71B2-46B7-8E1A-2143D4E6DCF6}" srcOrd="2" destOrd="0" parTransId="{606FB4C8-A1A4-40A7-A3BE-69810E8C56C2}" sibTransId="{D732AB6B-2211-4E49-A470-8A57DEDB168A}"/>
    <dgm:cxn modelId="{22DFA129-0DB7-4341-9B69-E68FBF66671E}" type="presOf" srcId="{05F80A9A-B572-4A6A-93E3-D543DAFFF8C3}" destId="{45FC326B-B584-42AB-AF36-0D78270F9283}"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46F45E9E-8E3D-4F1E-9756-DDB97EF06265}" type="presParOf" srcId="{DBAFDD65-65AE-478E-ABE7-DFAEF3A22147}" destId="{E4989FE2-87CE-446B-8A85-38DB870D15B8}" srcOrd="0" destOrd="0" presId="urn:microsoft.com/office/officeart/2005/8/layout/hChevron3"/>
    <dgm:cxn modelId="{8F777DEF-E92A-49E6-9AED-693D111E5DCF}" type="presParOf" srcId="{DBAFDD65-65AE-478E-ABE7-DFAEF3A22147}" destId="{C6C43098-97A0-4335-B60F-249C21975E16}" srcOrd="1" destOrd="0" presId="urn:microsoft.com/office/officeart/2005/8/layout/hChevron3"/>
    <dgm:cxn modelId="{336C2755-28DC-48B6-A200-BFECDDDC88EB}" type="presParOf" srcId="{DBAFDD65-65AE-478E-ABE7-DFAEF3A22147}" destId="{FDD207F4-44A4-4050-A7A7-8C36DB515A0C}" srcOrd="2" destOrd="0" presId="urn:microsoft.com/office/officeart/2005/8/layout/hChevron3"/>
    <dgm:cxn modelId="{3E5FB4C6-2889-4D03-A09C-AC8AA4DB2249}" type="presParOf" srcId="{DBAFDD65-65AE-478E-ABE7-DFAEF3A22147}" destId="{B40FF853-5FF7-4105-A9CC-EBBC04A94E66}" srcOrd="3" destOrd="0" presId="urn:microsoft.com/office/officeart/2005/8/layout/hChevron3"/>
    <dgm:cxn modelId="{EE4C9A6B-F922-4499-885E-695603691DD8}" type="presParOf" srcId="{DBAFDD65-65AE-478E-ABE7-DFAEF3A22147}" destId="{3EE94409-6DEF-48F3-AD90-11A70D5D3AF6}" srcOrd="4" destOrd="0" presId="urn:microsoft.com/office/officeart/2005/8/layout/hChevron3"/>
    <dgm:cxn modelId="{D7DB00AF-5962-430F-8FBA-799224C13B3C}" type="presParOf" srcId="{DBAFDD65-65AE-478E-ABE7-DFAEF3A22147}" destId="{4C5A1C9D-D01A-4D80-9C6F-A0C56AD6F328}" srcOrd="5" destOrd="0" presId="urn:microsoft.com/office/officeart/2005/8/layout/hChevron3"/>
    <dgm:cxn modelId="{5039BFC2-913B-4C8D-BAC7-9D03F4486192}" type="presParOf" srcId="{DBAFDD65-65AE-478E-ABE7-DFAEF3A22147}" destId="{45FC326B-B584-42AB-AF36-0D78270F9283}" srcOrd="6" destOrd="0" presId="urn:microsoft.com/office/officeart/2005/8/layout/hChevron3"/>
    <dgm:cxn modelId="{60B69925-8C41-4813-AC0D-665E78FC0282}" type="presParOf" srcId="{DBAFDD65-65AE-478E-ABE7-DFAEF3A22147}" destId="{3BF1B1FB-6CD2-4309-B5AA-BF70448278CF}" srcOrd="7" destOrd="0" presId="urn:microsoft.com/office/officeart/2005/8/layout/hChevron3"/>
    <dgm:cxn modelId="{6382C02E-3F44-42A6-9BC2-19973A8943A9}" type="presParOf" srcId="{DBAFDD65-65AE-478E-ABE7-DFAEF3A22147}" destId="{FD531E03-1206-492D-A17E-1BDBBF3F74AC}" srcOrd="8" destOrd="0" presId="urn:microsoft.com/office/officeart/2005/8/layout/hChevron3"/>
    <dgm:cxn modelId="{C73836C1-1332-4020-876B-6887DCBA83AC}" type="presParOf" srcId="{DBAFDD65-65AE-478E-ABE7-DFAEF3A22147}" destId="{85A76219-CAF9-4AEE-B5E8-6D4E65BCCF3D}" srcOrd="9" destOrd="0" presId="urn:microsoft.com/office/officeart/2005/8/layout/hChevron3"/>
    <dgm:cxn modelId="{D53A0A0D-DBC0-471E-A891-CE2FF505D4F6}" type="presParOf" srcId="{DBAFDD65-65AE-478E-ABE7-DFAEF3A22147}" destId="{85B50A2F-5D26-4A1B-8DF1-DD3A4EB09ACF}" srcOrd="10" destOrd="0" presId="urn:microsoft.com/office/officeart/2005/8/layout/hChevron3"/>
    <dgm:cxn modelId="{58656959-F264-4F2C-9129-0D65C729998B}" type="presParOf" srcId="{DBAFDD65-65AE-478E-ABE7-DFAEF3A22147}" destId="{D4AD0D2A-5D02-40CC-867A-11305413CA69}" srcOrd="11" destOrd="0" presId="urn:microsoft.com/office/officeart/2005/8/layout/hChevron3"/>
    <dgm:cxn modelId="{7BC6B421-A5D0-42C8-96F3-1866A6002600}" type="presParOf" srcId="{DBAFDD65-65AE-478E-ABE7-DFAEF3A22147}" destId="{F5C4849D-B18A-4EB4-A1E9-271F9083482A}" srcOrd="12" destOrd="0" presId="urn:microsoft.com/office/officeart/2005/8/layout/hChevron3"/>
    <dgm:cxn modelId="{768E6489-7297-4404-9EAF-40F29BF6F5B3}" type="presParOf" srcId="{DBAFDD65-65AE-478E-ABE7-DFAEF3A22147}" destId="{20295B92-8D8B-4D99-9640-FB2730A3187D}" srcOrd="13" destOrd="0" presId="urn:microsoft.com/office/officeart/2005/8/layout/hChevron3"/>
    <dgm:cxn modelId="{40085F16-384F-40F8-BD36-467BE9A4C4D9}"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dirty="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77247-3847-49F3-A97E-DCB55243A59F}">
      <dsp:nvSpPr>
        <dsp:cNvPr id="0" name=""/>
        <dsp:cNvSpPr/>
      </dsp:nvSpPr>
      <dsp:spPr>
        <a:xfrm>
          <a:off x="1705206" y="0"/>
          <a:ext cx="1136804" cy="824149"/>
        </a:xfrm>
        <a:prstGeom prst="trapezoid">
          <a:avLst>
            <a:gd name="adj" fmla="val 68968"/>
          </a:avLst>
        </a:prstGeom>
        <a:solidFill>
          <a:srgbClr val="DAD5D1">
            <a:alpha val="8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40640" rIns="40640" bIns="40640" numCol="1" spcCol="1270" anchor="ctr" anchorCtr="0">
          <a:noAutofit/>
        </a:bodyPr>
        <a:lstStyle/>
        <a:p>
          <a:pPr lvl="0" algn="l" defTabSz="1422400">
            <a:lnSpc>
              <a:spcPct val="90000"/>
            </a:lnSpc>
            <a:spcBef>
              <a:spcPct val="0"/>
            </a:spcBef>
            <a:spcAft>
              <a:spcPct val="35000"/>
            </a:spcAft>
          </a:pPr>
          <a:endParaRPr lang="en-US" sz="3200" kern="1200">
            <a:latin typeface="Arial" panose="020B0604020202020204" pitchFamily="34" charset="0"/>
            <a:cs typeface="Arial" panose="020B0604020202020204" pitchFamily="34" charset="0"/>
          </a:endParaRPr>
        </a:p>
      </dsp:txBody>
      <dsp:txXfrm>
        <a:off x="1705206" y="0"/>
        <a:ext cx="1136804" cy="824149"/>
      </dsp:txXfrm>
    </dsp:sp>
    <dsp:sp modelId="{4F02355A-37DF-4C92-96DA-1DB63F6DE6E8}">
      <dsp:nvSpPr>
        <dsp:cNvPr id="0" name=""/>
        <dsp:cNvSpPr/>
      </dsp:nvSpPr>
      <dsp:spPr>
        <a:xfrm>
          <a:off x="1136804" y="824149"/>
          <a:ext cx="2273608" cy="824149"/>
        </a:xfrm>
        <a:prstGeom prst="trapezoid">
          <a:avLst>
            <a:gd name="adj" fmla="val 68968"/>
          </a:avLst>
        </a:prstGeom>
        <a:solidFill>
          <a:srgbClr val="9EC189">
            <a:alpha val="8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a:latin typeface="Arial" panose="020B0604020202020204" pitchFamily="34" charset="0"/>
              <a:cs typeface="Arial" panose="020B0604020202020204" pitchFamily="34" charset="0"/>
            </a:rPr>
            <a:t>PK/PD</a:t>
          </a:r>
        </a:p>
      </dsp:txBody>
      <dsp:txXfrm>
        <a:off x="1534686" y="824149"/>
        <a:ext cx="1477845" cy="824149"/>
      </dsp:txXfrm>
    </dsp:sp>
    <dsp:sp modelId="{BB040AC8-203C-4910-866B-2DE1CF28F08C}">
      <dsp:nvSpPr>
        <dsp:cNvPr id="0" name=""/>
        <dsp:cNvSpPr/>
      </dsp:nvSpPr>
      <dsp:spPr>
        <a:xfrm>
          <a:off x="568402" y="1648298"/>
          <a:ext cx="3410413" cy="824149"/>
        </a:xfrm>
        <a:prstGeom prst="trapezoid">
          <a:avLst>
            <a:gd name="adj" fmla="val 68968"/>
          </a:avLst>
        </a:prstGeom>
        <a:solidFill>
          <a:srgbClr val="69ABC3">
            <a:alpha val="8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a:latin typeface="Arial" panose="020B0604020202020204" pitchFamily="34" charset="0"/>
              <a:cs typeface="Arial" panose="020B0604020202020204" pitchFamily="34" charset="0"/>
            </a:rPr>
            <a:t>Non-clinical</a:t>
          </a:r>
        </a:p>
      </dsp:txBody>
      <dsp:txXfrm>
        <a:off x="1165224" y="1648298"/>
        <a:ext cx="2216768" cy="824149"/>
      </dsp:txXfrm>
    </dsp:sp>
    <dsp:sp modelId="{9C581C87-8A88-4C87-97C5-B54A8A44F381}">
      <dsp:nvSpPr>
        <dsp:cNvPr id="0" name=""/>
        <dsp:cNvSpPr/>
      </dsp:nvSpPr>
      <dsp:spPr>
        <a:xfrm>
          <a:off x="0" y="2472447"/>
          <a:ext cx="4547217" cy="824149"/>
        </a:xfrm>
        <a:prstGeom prst="trapezoid">
          <a:avLst>
            <a:gd name="adj" fmla="val 68968"/>
          </a:avLst>
        </a:prstGeom>
        <a:solidFill>
          <a:srgbClr val="7C9AAC">
            <a:alpha val="8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a:latin typeface="Arial" panose="020B0604020202020204" pitchFamily="34" charset="0"/>
              <a:cs typeface="Arial" panose="020B0604020202020204" pitchFamily="34" charset="0"/>
            </a:rPr>
            <a:t>Analytical</a:t>
          </a:r>
        </a:p>
      </dsp:txBody>
      <dsp:txXfrm>
        <a:off x="795763" y="2472447"/>
        <a:ext cx="2955691" cy="82414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7FF5A-C893-4F80-86CB-F1D28CF835AB}">
      <dsp:nvSpPr>
        <dsp:cNvPr id="0" name=""/>
        <dsp:cNvSpPr/>
      </dsp:nvSpPr>
      <dsp:spPr>
        <a:xfrm rot="10800000">
          <a:off x="0" y="0"/>
          <a:ext cx="4544568" cy="825246"/>
        </a:xfrm>
        <a:prstGeom prst="trapezoid">
          <a:avLst>
            <a:gd name="adj" fmla="val 68837"/>
          </a:avLst>
        </a:prstGeom>
        <a:solidFill>
          <a:srgbClr val="7C9AAC">
            <a:alpha val="80000"/>
          </a:srgb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a:latin typeface="Arial" panose="020B0604020202020204" pitchFamily="34" charset="0"/>
              <a:cs typeface="Arial" panose="020B0604020202020204" pitchFamily="34" charset="0"/>
            </a:rPr>
            <a:t>Clinical</a:t>
          </a:r>
        </a:p>
      </dsp:txBody>
      <dsp:txXfrm rot="-10800000">
        <a:off x="795299" y="0"/>
        <a:ext cx="2953969" cy="825246"/>
      </dsp:txXfrm>
    </dsp:sp>
    <dsp:sp modelId="{C4360D8E-FA83-4823-8517-08ED2D189F0E}">
      <dsp:nvSpPr>
        <dsp:cNvPr id="0" name=""/>
        <dsp:cNvSpPr/>
      </dsp:nvSpPr>
      <dsp:spPr>
        <a:xfrm rot="10800000">
          <a:off x="568071" y="825246"/>
          <a:ext cx="3408426" cy="825246"/>
        </a:xfrm>
        <a:prstGeom prst="trapezoid">
          <a:avLst>
            <a:gd name="adj" fmla="val 68837"/>
          </a:avLst>
        </a:prstGeom>
        <a:solidFill>
          <a:srgbClr val="69ABC3">
            <a:alpha val="80000"/>
          </a:srgb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a:latin typeface="Arial" panose="020B0604020202020204" pitchFamily="34" charset="0"/>
              <a:cs typeface="Arial" panose="020B0604020202020204" pitchFamily="34" charset="0"/>
            </a:rPr>
            <a:t>PK/PD</a:t>
          </a:r>
        </a:p>
      </dsp:txBody>
      <dsp:txXfrm rot="-10800000">
        <a:off x="1164545" y="825246"/>
        <a:ext cx="2215476" cy="825246"/>
      </dsp:txXfrm>
    </dsp:sp>
    <dsp:sp modelId="{A2709924-7334-4E76-9BFE-88A4886FE6C5}">
      <dsp:nvSpPr>
        <dsp:cNvPr id="0" name=""/>
        <dsp:cNvSpPr/>
      </dsp:nvSpPr>
      <dsp:spPr>
        <a:xfrm rot="10800000">
          <a:off x="1136142" y="1650492"/>
          <a:ext cx="2272284" cy="825246"/>
        </a:xfrm>
        <a:prstGeom prst="trapezoid">
          <a:avLst>
            <a:gd name="adj" fmla="val 68837"/>
          </a:avLst>
        </a:prstGeom>
        <a:solidFill>
          <a:srgbClr val="9EC189">
            <a:alpha val="80000"/>
          </a:srgb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a:latin typeface="Arial" panose="020B0604020202020204" pitchFamily="34" charset="0"/>
              <a:cs typeface="Arial" panose="020B0604020202020204" pitchFamily="34" charset="0"/>
            </a:rPr>
            <a:t>Non-clinical</a:t>
          </a:r>
        </a:p>
      </dsp:txBody>
      <dsp:txXfrm rot="-10800000">
        <a:off x="1533791" y="1650492"/>
        <a:ext cx="1476984" cy="825246"/>
      </dsp:txXfrm>
    </dsp:sp>
    <dsp:sp modelId="{3A43AD26-4BFA-4AE2-BE6E-FBD809B2C8A9}">
      <dsp:nvSpPr>
        <dsp:cNvPr id="0" name=""/>
        <dsp:cNvSpPr/>
      </dsp:nvSpPr>
      <dsp:spPr>
        <a:xfrm rot="10800000">
          <a:off x="1704213" y="2475738"/>
          <a:ext cx="1136142" cy="825246"/>
        </a:xfrm>
        <a:prstGeom prst="trapezoid">
          <a:avLst>
            <a:gd name="adj" fmla="val 68837"/>
          </a:avLst>
        </a:prstGeom>
        <a:solidFill>
          <a:srgbClr val="DAD5D1">
            <a:alpha val="80000"/>
          </a:srgb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latin typeface="Arial" panose="020B0604020202020204" pitchFamily="34" charset="0"/>
            <a:cs typeface="Arial" panose="020B0604020202020204" pitchFamily="34" charset="0"/>
          </a:endParaRPr>
        </a:p>
      </dsp:txBody>
      <dsp:txXfrm rot="-10800000">
        <a:off x="1704213" y="2475738"/>
        <a:ext cx="1136142" cy="8252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dirty="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dirty="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a:solidFill>
                <a:schemeClr val="tx1">
                  <a:lumMod val="75000"/>
                  <a:lumOff val="25000"/>
                </a:schemeClr>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19D1D56-503D-40BD-839F-75159C2A2356}" type="datetimeFigureOut">
              <a:rPr lang="en-US" smtClean="0"/>
              <a:t>9/13/2019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Please note – DRAFT only not for distribution</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FE6AAAB-C49D-492E-A049-64F52E30E22B}" type="slidenum">
              <a:rPr lang="en-US" smtClean="0"/>
              <a:t>‹#›</a:t>
            </a:fld>
            <a:endParaRPr lang="en-US"/>
          </a:p>
        </p:txBody>
      </p:sp>
    </p:spTree>
    <p:extLst>
      <p:ext uri="{BB962C8B-B14F-4D97-AF65-F5344CB8AC3E}">
        <p14:creationId xmlns:p14="http://schemas.microsoft.com/office/powerpoint/2010/main" val="42144231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7937EE-DC54-4299-8F74-86268488E266}" type="datetimeFigureOut">
              <a:rPr lang="en-US" smtClean="0"/>
              <a:t>9/13/2019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Please note – DRAFT only not for distribution</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06F719-4870-419B-AF0B-06E0C41E4697}" type="slidenum">
              <a:rPr lang="en-US" smtClean="0"/>
              <a:t>‹#›</a:t>
            </a:fld>
            <a:endParaRPr lang="en-US"/>
          </a:p>
        </p:txBody>
      </p:sp>
    </p:spTree>
    <p:extLst>
      <p:ext uri="{BB962C8B-B14F-4D97-AF65-F5344CB8AC3E}">
        <p14:creationId xmlns:p14="http://schemas.microsoft.com/office/powerpoint/2010/main" val="126033783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iosimilaroptions.c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biomanufacturing.org/uploads/files/547998065159985597-cho-history.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iki.creativecommons.org/wiki/Best_practices_for_attribution#This_is_a_good_attribution_for_material_you_modified_slightl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1</a:t>
            </a:fld>
            <a:endParaRPr lang="en-US"/>
          </a:p>
        </p:txBody>
      </p:sp>
    </p:spTree>
    <p:extLst>
      <p:ext uri="{BB962C8B-B14F-4D97-AF65-F5344CB8AC3E}">
        <p14:creationId xmlns:p14="http://schemas.microsoft.com/office/powerpoint/2010/main" val="574183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Arial" panose="020B0604020202020204" pitchFamily="34" charset="0"/>
              </a:rPr>
              <a:t>How is this variability demonstrated?</a:t>
            </a:r>
          </a:p>
          <a:p>
            <a:endParaRPr lang="en-US" sz="1200" dirty="0">
              <a:latin typeface="+mn-lt"/>
              <a:cs typeface="Arial" panose="020B0604020202020204" pitchFamily="34" charset="0"/>
            </a:endParaRPr>
          </a:p>
          <a:p>
            <a:pPr marL="342900" indent="-342900">
              <a:buFont typeface="Arial" panose="020B0604020202020204" pitchFamily="34" charset="0"/>
              <a:buChar char="•"/>
            </a:pPr>
            <a:r>
              <a:rPr lang="en-US" sz="1200" dirty="0">
                <a:latin typeface="+mn-lt"/>
                <a:cs typeface="Arial" panose="020B0604020202020204" pitchFamily="34" charset="0"/>
              </a:rPr>
              <a:t>Variability is demonstrated by characterizing the key attributes of the biologic/biosimilar. </a:t>
            </a:r>
          </a:p>
          <a:p>
            <a:pPr marL="628650" lvl="1" indent="-171450">
              <a:buFont typeface="Arial" panose="020B0604020202020204" pitchFamily="34" charset="0"/>
              <a:buChar char="•"/>
            </a:pPr>
            <a:r>
              <a:rPr lang="en-US" sz="1200" dirty="0">
                <a:latin typeface="+mn-lt"/>
                <a:cs typeface="Arial" panose="020B0604020202020204" pitchFamily="34" charset="0"/>
              </a:rPr>
              <a:t>The number of key attributes varies from biologic to biologic and there are many. </a:t>
            </a:r>
          </a:p>
          <a:p>
            <a:pPr marL="171450" indent="-171450">
              <a:spcBef>
                <a:spcPts val="800"/>
              </a:spcBef>
              <a:buFont typeface="Arial" panose="020B0604020202020204" pitchFamily="34" charset="0"/>
              <a:buChar char="•"/>
            </a:pPr>
            <a:r>
              <a:rPr lang="en-CA" sz="1200" dirty="0">
                <a:latin typeface="+mn-lt"/>
                <a:cs typeface="Arial" panose="020B0604020202020204" pitchFamily="34" charset="0"/>
              </a:rPr>
              <a:t>The key attributes for biologics (including biosimilars) include:</a:t>
            </a:r>
          </a:p>
          <a:p>
            <a:pPr marL="628650" lvl="1" indent="-171450">
              <a:buFont typeface="Arial" panose="020B0604020202020204" pitchFamily="34" charset="0"/>
              <a:buChar char="•"/>
            </a:pPr>
            <a:r>
              <a:rPr lang="en-CA" sz="1200" dirty="0">
                <a:latin typeface="+mn-lt"/>
                <a:cs typeface="Arial" panose="020B0604020202020204" pitchFamily="34" charset="0"/>
              </a:rPr>
              <a:t>Amino acid sequence of the protein (which must be identical)</a:t>
            </a:r>
            <a:endParaRPr lang="en-CA" sz="1200" strike="sngStrike" dirty="0">
              <a:latin typeface="+mn-lt"/>
              <a:cs typeface="Arial" panose="020B0604020202020204" pitchFamily="34" charset="0"/>
            </a:endParaRPr>
          </a:p>
          <a:p>
            <a:pPr marL="628650" lvl="1" indent="-171450">
              <a:buFont typeface="Arial" panose="020B0604020202020204" pitchFamily="34" charset="0"/>
              <a:buChar char="•"/>
            </a:pPr>
            <a:r>
              <a:rPr lang="en-CA" sz="1200" dirty="0">
                <a:latin typeface="+mn-lt"/>
                <a:cs typeface="Arial" panose="020B0604020202020204" pitchFamily="34" charset="0"/>
              </a:rPr>
              <a:t>Primary structure</a:t>
            </a:r>
          </a:p>
          <a:p>
            <a:pPr marL="628650" lvl="1" indent="-171450">
              <a:buFont typeface="Arial" panose="020B0604020202020204" pitchFamily="34" charset="0"/>
              <a:buChar char="•"/>
            </a:pPr>
            <a:r>
              <a:rPr lang="en-CA" sz="1200" dirty="0">
                <a:latin typeface="+mn-lt"/>
                <a:cs typeface="Arial" panose="020B0604020202020204" pitchFamily="34" charset="0"/>
              </a:rPr>
              <a:t>Glycosylation patterns </a:t>
            </a:r>
          </a:p>
          <a:p>
            <a:pPr marL="628650" lvl="1" indent="-171450">
              <a:buFont typeface="Arial" panose="020B0604020202020204" pitchFamily="34" charset="0"/>
              <a:buChar char="•"/>
            </a:pPr>
            <a:r>
              <a:rPr lang="en-CA" sz="1200" dirty="0">
                <a:latin typeface="+mn-lt"/>
                <a:cs typeface="Arial" panose="020B0604020202020204" pitchFamily="34" charset="0"/>
              </a:rPr>
              <a:t>Other modifications</a:t>
            </a:r>
            <a:endParaRPr lang="en-US" sz="1200" dirty="0">
              <a:latin typeface="+mn-lt"/>
              <a:cs typeface="Arial" panose="020B0604020202020204" pitchFamily="34" charset="0"/>
            </a:endParaRPr>
          </a:p>
          <a:p>
            <a:pPr marL="171450" indent="-171450">
              <a:spcBef>
                <a:spcPts val="800"/>
              </a:spcBef>
              <a:buFont typeface="Arial" panose="020B0604020202020204" pitchFamily="34" charset="0"/>
              <a:buChar char="•"/>
            </a:pPr>
            <a:r>
              <a:rPr lang="en-US" sz="1200" dirty="0">
                <a:latin typeface="+mn-lt"/>
                <a:cs typeface="Arial" panose="020B0604020202020204" pitchFamily="34" charset="0"/>
              </a:rPr>
              <a:t>For monoclonal antibodies specifically, there are two key attributes:</a:t>
            </a:r>
          </a:p>
          <a:p>
            <a:pPr marL="628650" lvl="1" indent="-171450">
              <a:buFont typeface="Arial" panose="020B0604020202020204" pitchFamily="34" charset="0"/>
              <a:buChar char="•"/>
            </a:pPr>
            <a:r>
              <a:rPr lang="en-US" sz="1200" dirty="0">
                <a:latin typeface="+mn-lt"/>
                <a:cs typeface="Arial" panose="020B0604020202020204" pitchFamily="34" charset="0"/>
              </a:rPr>
              <a:t>Binding to their target (antigen)</a:t>
            </a:r>
          </a:p>
          <a:p>
            <a:pPr marL="628650" lvl="1" indent="-171450">
              <a:buFont typeface="Arial" panose="020B0604020202020204" pitchFamily="34" charset="0"/>
              <a:buChar char="•"/>
            </a:pPr>
            <a:r>
              <a:rPr lang="en-US" sz="1200" dirty="0">
                <a:latin typeface="+mn-lt"/>
                <a:cs typeface="Arial" panose="020B0604020202020204" pitchFamily="34" charset="0"/>
              </a:rPr>
              <a:t>Ability to activate the immune system (if that is part of their mechanism of action).  Examples</a:t>
            </a:r>
            <a:r>
              <a:rPr lang="en-US" sz="1200" baseline="0" dirty="0">
                <a:latin typeface="+mn-lt"/>
                <a:cs typeface="Arial" panose="020B0604020202020204" pitchFamily="34" charset="0"/>
              </a:rPr>
              <a:t> are </a:t>
            </a:r>
            <a:r>
              <a:rPr lang="en-US" sz="1200" dirty="0">
                <a:latin typeface="+mn-lt"/>
                <a:cs typeface="Arial" panose="020B0604020202020204" pitchFamily="34" charset="0"/>
              </a:rPr>
              <a:t>antigen-dependent cellular cytotoxicity and complement dependent cytotoxicity</a:t>
            </a:r>
            <a:endParaRPr lang="en-US" sz="1200" b="0" i="0" kern="1200" dirty="0">
              <a:solidFill>
                <a:schemeClr val="tx1"/>
              </a:solidFill>
              <a:effectLst/>
              <a:latin typeface="+mn-lt"/>
              <a:ea typeface="+mn-ea"/>
              <a:cs typeface="Arial" panose="020B0604020202020204" pitchFamily="34" charset="0"/>
            </a:endParaRPr>
          </a:p>
        </p:txBody>
      </p:sp>
      <p:sp>
        <p:nvSpPr>
          <p:cNvPr id="4" name="Footer Placeholder 3"/>
          <p:cNvSpPr>
            <a:spLocks noGrp="1"/>
          </p:cNvSpPr>
          <p:nvPr>
            <p:ph type="ftr" sz="quarter" idx="4"/>
          </p:nvPr>
        </p:nvSpPr>
        <p:spPr/>
        <p:txBody>
          <a:bodyPr/>
          <a:lstStyle/>
          <a:p>
            <a:r>
              <a:rPr lang="en-US"/>
              <a:t>Please note – DRAFT only not for distribution</a:t>
            </a:r>
          </a:p>
        </p:txBody>
      </p:sp>
      <p:sp>
        <p:nvSpPr>
          <p:cNvPr id="5" name="Slide Number Placeholder 4"/>
          <p:cNvSpPr>
            <a:spLocks noGrp="1"/>
          </p:cNvSpPr>
          <p:nvPr>
            <p:ph type="sldNum" sz="quarter" idx="5"/>
          </p:nvPr>
        </p:nvSpPr>
        <p:spPr/>
        <p:txBody>
          <a:bodyPr/>
          <a:lstStyle/>
          <a:p>
            <a:fld id="{6206F719-4870-419B-AF0B-06E0C41E4697}" type="slidenum">
              <a:rPr lang="en-US" smtClean="0"/>
              <a:t>10</a:t>
            </a:fld>
            <a:endParaRPr lang="en-US"/>
          </a:p>
        </p:txBody>
      </p:sp>
    </p:spTree>
    <p:extLst>
      <p:ext uri="{BB962C8B-B14F-4D97-AF65-F5344CB8AC3E}">
        <p14:creationId xmlns:p14="http://schemas.microsoft.com/office/powerpoint/2010/main" val="190817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This is a table that summarizes the key attributes of some important oncology biologics that face biosimilar competition in the near future. They are important to understand their relationships</a:t>
            </a:r>
            <a:r>
              <a:rPr lang="en-US" baseline="0" dirty="0">
                <a:latin typeface="+mn-lt"/>
                <a:cs typeface="Arial" panose="020B0604020202020204" pitchFamily="34" charset="0"/>
              </a:rPr>
              <a:t> to the natural variability of biologics and biosimilars.</a:t>
            </a:r>
            <a:endParaRPr lang="en-US" dirty="0">
              <a:latin typeface="+mn-lt"/>
              <a:cs typeface="Arial" panose="020B0604020202020204" pitchFamily="34" charset="0"/>
            </a:endParaRPr>
          </a:p>
          <a:p>
            <a:endParaRPr lang="en-US" dirty="0">
              <a:latin typeface="+mn-lt"/>
              <a:cs typeface="Arial" panose="020B0604020202020204" pitchFamily="34" charset="0"/>
            </a:endParaRPr>
          </a:p>
          <a:p>
            <a:r>
              <a:rPr lang="en-US" dirty="0">
                <a:latin typeface="+mn-lt"/>
                <a:cs typeface="Arial" panose="020B0604020202020204" pitchFamily="34" charset="0"/>
              </a:rPr>
              <a:t>This is important as each biologic has very different characteristics that require clarification.</a:t>
            </a:r>
          </a:p>
          <a:p>
            <a:endParaRPr lang="en-US" dirty="0">
              <a:latin typeface="+mn-lt"/>
              <a:cs typeface="Arial" panose="020B0604020202020204" pitchFamily="34" charset="0"/>
            </a:endParaRPr>
          </a:p>
          <a:p>
            <a:r>
              <a:rPr lang="en-US" dirty="0">
                <a:latin typeface="+mn-lt"/>
                <a:cs typeface="Arial" panose="020B0604020202020204" pitchFamily="34" charset="0"/>
              </a:rPr>
              <a:t>The antigens are obviously all different but impact the mechanism of action of the medication.  Bevacizumab really only targets VEGF, not any target on a cancer cell.  Trastuzumab will bind to the HER/2 transmembrane tyrosine kinase receptor.  Rituximab binds to the CD20 antigen on all mature B-cells or other CD20 positive hematologic cells.</a:t>
            </a:r>
          </a:p>
          <a:p>
            <a:endParaRPr lang="en-US" dirty="0">
              <a:latin typeface="+mn-lt"/>
              <a:cs typeface="Arial" panose="020B0604020202020204" pitchFamily="34" charset="0"/>
            </a:endParaRPr>
          </a:p>
          <a:p>
            <a:r>
              <a:rPr lang="en-US" dirty="0">
                <a:latin typeface="+mn-lt"/>
                <a:cs typeface="Arial" panose="020B0604020202020204" pitchFamily="34" charset="0"/>
              </a:rPr>
              <a:t>Signal transduction is one mechanism of action that is important in cancer cells.  Bevacizumab does not directly impact signal transduction as it sequesters the ligand that stimulates the VEGF-receptor.  This does not target cancer cells, only the vasculature that will supply the entire </a:t>
            </a:r>
            <a:r>
              <a:rPr lang="en-US" dirty="0" err="1">
                <a:latin typeface="+mn-lt"/>
                <a:cs typeface="Arial" panose="020B0604020202020204" pitchFamily="34" charset="0"/>
              </a:rPr>
              <a:t>tumour</a:t>
            </a:r>
            <a:r>
              <a:rPr lang="en-US" dirty="0">
                <a:latin typeface="+mn-lt"/>
                <a:cs typeface="Arial" panose="020B0604020202020204" pitchFamily="34" charset="0"/>
              </a:rPr>
              <a:t> with oxygen and nutrients. </a:t>
            </a:r>
            <a:r>
              <a:rPr lang="en-US" dirty="0" err="1">
                <a:latin typeface="+mn-lt"/>
                <a:cs typeface="Arial" panose="020B0604020202020204" pitchFamily="34" charset="0"/>
              </a:rPr>
              <a:t>Trastuzumab</a:t>
            </a:r>
            <a:r>
              <a:rPr lang="en-US" dirty="0">
                <a:latin typeface="+mn-lt"/>
                <a:cs typeface="Arial" panose="020B0604020202020204" pitchFamily="34" charset="0"/>
              </a:rPr>
              <a:t> has a direct effect on the anti-apoptotic HER/2 pathway – by blocking the ligand binding site it allows the cell that has the HER/2 receptor to undergo apoptosis if is signaled to do so by another pathway.  This may include chemotherapy signaling cell death that is protected by the HER/2 pathway. Rituximab binds to the CD20 antigen on the cell surface – CD20 is thought to be a calcium channel but rituximab does not affect this function.</a:t>
            </a:r>
          </a:p>
          <a:p>
            <a:endParaRPr lang="en-US" dirty="0">
              <a:latin typeface="+mn-lt"/>
              <a:cs typeface="Arial" panose="020B0604020202020204" pitchFamily="34" charset="0"/>
            </a:endParaRPr>
          </a:p>
          <a:p>
            <a:r>
              <a:rPr lang="en-US" dirty="0">
                <a:latin typeface="+mn-lt"/>
                <a:cs typeface="Arial" panose="020B0604020202020204" pitchFamily="34" charset="0"/>
              </a:rPr>
              <a:t>ADCC is an important mechanism of action for </a:t>
            </a:r>
            <a:r>
              <a:rPr lang="en-US" dirty="0" err="1">
                <a:latin typeface="+mn-lt"/>
                <a:cs typeface="Arial" panose="020B0604020202020204" pitchFamily="34" charset="0"/>
              </a:rPr>
              <a:t>trastuzumab</a:t>
            </a:r>
            <a:r>
              <a:rPr lang="en-US" dirty="0">
                <a:latin typeface="+mn-lt"/>
                <a:cs typeface="Arial" panose="020B0604020202020204" pitchFamily="34" charset="0"/>
              </a:rPr>
              <a:t> and rituximab.  Both of these medications rely on ADCC in order to enhance their</a:t>
            </a:r>
            <a:r>
              <a:rPr lang="en-US" baseline="0" dirty="0">
                <a:latin typeface="+mn-lt"/>
                <a:cs typeface="Arial" panose="020B0604020202020204" pitchFamily="34" charset="0"/>
              </a:rPr>
              <a:t> effects on the cells that hosts their target.</a:t>
            </a:r>
            <a:endParaRPr lang="en-US" sz="1200" b="0" i="0" kern="1200" dirty="0">
              <a:solidFill>
                <a:schemeClr val="tx1"/>
              </a:solidFill>
              <a:effectLst/>
              <a:latin typeface="+mn-lt"/>
              <a:ea typeface="+mn-ea"/>
              <a:cs typeface="Arial" panose="020B0604020202020204" pitchFamily="34" charset="0"/>
            </a:endParaRPr>
          </a:p>
        </p:txBody>
      </p:sp>
      <p:sp>
        <p:nvSpPr>
          <p:cNvPr id="4" name="Footer Placeholder 3"/>
          <p:cNvSpPr>
            <a:spLocks noGrp="1"/>
          </p:cNvSpPr>
          <p:nvPr>
            <p:ph type="ftr" sz="quarter" idx="4"/>
          </p:nvPr>
        </p:nvSpPr>
        <p:spPr/>
        <p:txBody>
          <a:bodyPr/>
          <a:lstStyle/>
          <a:p>
            <a:r>
              <a:rPr lang="en-US"/>
              <a:t>Please note – DRAFT only not for distribution</a:t>
            </a:r>
          </a:p>
        </p:txBody>
      </p:sp>
      <p:sp>
        <p:nvSpPr>
          <p:cNvPr id="5" name="Slide Number Placeholder 4"/>
          <p:cNvSpPr>
            <a:spLocks noGrp="1"/>
          </p:cNvSpPr>
          <p:nvPr>
            <p:ph type="sldNum" sz="quarter" idx="5"/>
          </p:nvPr>
        </p:nvSpPr>
        <p:spPr/>
        <p:txBody>
          <a:bodyPr/>
          <a:lstStyle/>
          <a:p>
            <a:fld id="{6206F719-4870-419B-AF0B-06E0C41E4697}" type="slidenum">
              <a:rPr lang="en-US" smtClean="0"/>
              <a:t>11</a:t>
            </a:fld>
            <a:endParaRPr lang="en-US"/>
          </a:p>
        </p:txBody>
      </p:sp>
    </p:spTree>
    <p:extLst>
      <p:ext uri="{BB962C8B-B14F-4D97-AF65-F5344CB8AC3E}">
        <p14:creationId xmlns:p14="http://schemas.microsoft.com/office/powerpoint/2010/main" val="381387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a:t>What is the </a:t>
            </a:r>
            <a:r>
              <a:rPr lang="en-US" dirty="0"/>
              <a:t>Significance of Changes to the Production Process after Licensing of a biologic?</a:t>
            </a:r>
          </a:p>
          <a:p>
            <a:pPr marL="0" indent="0">
              <a:buFont typeface="Arial" panose="020B0604020202020204" pitchFamily="34" charset="0"/>
              <a:buNone/>
            </a:pPr>
            <a:endParaRPr lang="en-CA" dirty="0"/>
          </a:p>
          <a:p>
            <a:pPr marL="174708" indent="-174708">
              <a:buFont typeface="Arial" panose="020B0604020202020204" pitchFamily="34" charset="0"/>
              <a:buChar char="•"/>
            </a:pPr>
            <a:r>
              <a:rPr lang="en-CA" dirty="0"/>
              <a:t>When biologics were first developed, it was assumed that the approved process for manufacturing the biologic would not change.  However as scientific data grew and matured, companies have</a:t>
            </a:r>
            <a:r>
              <a:rPr lang="en-CA" baseline="0" dirty="0"/>
              <a:t> made changes for non-medical reasons.</a:t>
            </a:r>
          </a:p>
          <a:p>
            <a:pPr marL="174708" indent="-174708">
              <a:buFont typeface="Arial" panose="020B0604020202020204" pitchFamily="34" charset="0"/>
              <a:buChar char="•"/>
            </a:pPr>
            <a:r>
              <a:rPr lang="en-CA" dirty="0"/>
              <a:t>Regulators, like Health Canada, take a risk-based approach when evaluating the potential impact of the change</a:t>
            </a:r>
          </a:p>
          <a:p>
            <a:pPr marL="640594" lvl="1" indent="-174708">
              <a:buFont typeface="Arial" panose="020B0604020202020204" pitchFamily="34" charset="0"/>
              <a:buChar char="•"/>
            </a:pPr>
            <a:r>
              <a:rPr lang="en-CA" dirty="0"/>
              <a:t>Low risk changes may require very little evidence to demonstrate comparability</a:t>
            </a:r>
          </a:p>
          <a:p>
            <a:pPr marL="640594" lvl="1" indent="-174708">
              <a:buFont typeface="Arial" panose="020B0604020202020204" pitchFamily="34" charset="0"/>
              <a:buChar char="•"/>
            </a:pPr>
            <a:r>
              <a:rPr lang="en-CA" dirty="0"/>
              <a:t>High risk changes may require extensive evidence for comparability and may even require a clinical trial</a:t>
            </a:r>
          </a:p>
          <a:p>
            <a:endParaRPr lang="en-CA" baseline="0" dirty="0"/>
          </a:p>
          <a:p>
            <a:r>
              <a:rPr lang="en-CA" baseline="0" dirty="0"/>
              <a:t>Relevant to oncology biologics that are used in Canada, the biologics produced in the EU have had several changes in their production process. For example:</a:t>
            </a:r>
          </a:p>
          <a:p>
            <a:endParaRPr lang="en-CA" baseline="0" dirty="0"/>
          </a:p>
          <a:p>
            <a:pPr marL="174708" indent="-174708">
              <a:buFont typeface="Arial" panose="020B0604020202020204" pitchFamily="34" charset="0"/>
              <a:buChar char="•"/>
            </a:pPr>
            <a:r>
              <a:rPr lang="en-CA" baseline="0" dirty="0"/>
              <a:t>Rituximab has had 23 changes, one that was considered high risk</a:t>
            </a:r>
          </a:p>
          <a:p>
            <a:pPr marL="174708" indent="-174708">
              <a:buFont typeface="Arial" panose="020B0604020202020204" pitchFamily="34" charset="0"/>
              <a:buChar char="•"/>
            </a:pPr>
            <a:r>
              <a:rPr lang="en-CA" baseline="0" dirty="0"/>
              <a:t>Trastuzumab has had 26 changes, 2 that were considered high risk</a:t>
            </a:r>
          </a:p>
          <a:p>
            <a:pPr marL="174708" indent="-174708">
              <a:buFont typeface="Arial" panose="020B0604020202020204" pitchFamily="34" charset="0"/>
              <a:buChar char="•"/>
            </a:pPr>
            <a:r>
              <a:rPr lang="en-CA" baseline="0" dirty="0"/>
              <a:t>Bevacizumab has had 12 changes, none of which were considered high </a:t>
            </a:r>
            <a:r>
              <a:rPr lang="en-CA" baseline="0" dirty="0" smtClean="0"/>
              <a:t>risk</a:t>
            </a:r>
          </a:p>
          <a:p>
            <a:pPr marL="174708" indent="-174708">
              <a:buFont typeface="Arial" panose="020B0604020202020204" pitchFamily="34" charset="0"/>
              <a:buChar char="•"/>
            </a:pPr>
            <a:endParaRPr lang="en-CA" baseline="0" dirty="0" smtClean="0"/>
          </a:p>
          <a:p>
            <a:pPr marL="0" indent="0">
              <a:buFont typeface="Arial" panose="020B0604020202020204" pitchFamily="34" charset="0"/>
              <a:buNone/>
            </a:pPr>
            <a:r>
              <a:rPr lang="en-CA" baseline="0" dirty="0" smtClean="0"/>
              <a:t>++++++++++++++++++++++++++++++++++++++++++++++++++++++++++++++</a:t>
            </a:r>
          </a:p>
          <a:p>
            <a:pPr marL="0" indent="0">
              <a:buFont typeface="Arial" panose="020B0604020202020204" pitchFamily="34" charset="0"/>
              <a:buNone/>
            </a:pPr>
            <a:endParaRPr lang="en-CA" baseline="0" dirty="0" smtClean="0"/>
          </a:p>
          <a:p>
            <a:pPr marL="0" indent="0">
              <a:buFont typeface="Arial" panose="020B0604020202020204" pitchFamily="34" charset="0"/>
              <a:buNone/>
            </a:pPr>
            <a:r>
              <a:rPr lang="en-CA" baseline="0" dirty="0" smtClean="0"/>
              <a:t>From the paper referenced above:</a:t>
            </a:r>
          </a:p>
          <a:p>
            <a:pPr marL="0" indent="0">
              <a:buFont typeface="Arial" panose="020B0604020202020204" pitchFamily="34" charset="0"/>
              <a:buNone/>
            </a:pPr>
            <a:endParaRPr lang="en-CA" baseline="0" dirty="0" smtClean="0"/>
          </a:p>
          <a:p>
            <a:pPr marL="0" indent="0">
              <a:buFont typeface="Arial" panose="020B0604020202020204" pitchFamily="34" charset="0"/>
              <a:buNone/>
            </a:pPr>
            <a:r>
              <a:rPr lang="en-CA" baseline="0" dirty="0" smtClean="0"/>
              <a:t>High Risk manufacturing changes</a:t>
            </a:r>
          </a:p>
          <a:p>
            <a:pPr marL="171450" indent="-171450">
              <a:buFont typeface="Arial" panose="020B0604020202020204" pitchFamily="34" charset="0"/>
              <a:buChar char="•"/>
            </a:pPr>
            <a:r>
              <a:rPr lang="en-US" dirty="0" smtClean="0"/>
              <a:t>Change in the purification of the active substance.</a:t>
            </a:r>
          </a:p>
          <a:p>
            <a:pPr marL="171450" indent="-171450">
              <a:buFont typeface="Arial" panose="020B0604020202020204" pitchFamily="34" charset="0"/>
              <a:buChar char="•"/>
            </a:pPr>
            <a:r>
              <a:rPr lang="en-US" dirty="0" smtClean="0"/>
              <a:t>Change in synthesis or recovery of a non-</a:t>
            </a:r>
            <a:r>
              <a:rPr lang="en-US" dirty="0" err="1" smtClean="0"/>
              <a:t>pharmacopoeial</a:t>
            </a:r>
            <a:r>
              <a:rPr lang="en-US" dirty="0" smtClean="0"/>
              <a:t> or novel excipient.</a:t>
            </a:r>
          </a:p>
          <a:p>
            <a:pPr marL="171450" indent="-171450">
              <a:buFont typeface="Arial" panose="020B0604020202020204" pitchFamily="34" charset="0"/>
              <a:buChar char="•"/>
            </a:pPr>
            <a:r>
              <a:rPr lang="en-US" dirty="0" smtClean="0"/>
              <a:t>Change in the manufacturer of AS (active substance) or of a starting material/reagent/intermediate for AS – the proposed manufacturer uses a substantially different route of synthesis or manufacturing conditions.</a:t>
            </a:r>
          </a:p>
          <a:p>
            <a:pPr marL="171450" indent="-171450">
              <a:buFont typeface="Arial" panose="020B0604020202020204" pitchFamily="34" charset="0"/>
              <a:buChar char="•"/>
            </a:pPr>
            <a:r>
              <a:rPr lang="en-US" dirty="0" smtClean="0"/>
              <a:t>Change in batch size (including batch size ranges) of AS or intermediate – the change requires assessment of the comparability of a biological/immunological AS.</a:t>
            </a:r>
          </a:p>
          <a:p>
            <a:pPr marL="171450" indent="-171450">
              <a:buFont typeface="Arial" panose="020B0604020202020204" pitchFamily="34" charset="0"/>
              <a:buChar char="•"/>
            </a:pPr>
            <a:r>
              <a:rPr lang="en-US" dirty="0" smtClean="0"/>
              <a:t>Change to in-process tests or limits applied during the manufacture of the AS – widening of the approved in-process test limits, which may have a significant effect on the overall quality of the AS.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Moderate-risk manufacturing changes</a:t>
            </a:r>
          </a:p>
          <a:p>
            <a:pPr marL="171450" indent="-171450">
              <a:buFont typeface="Arial" panose="020B0604020202020204" pitchFamily="34" charset="0"/>
              <a:buChar char="•"/>
            </a:pPr>
            <a:r>
              <a:rPr lang="en-US" dirty="0" smtClean="0"/>
              <a:t>Change(s) to the manufacturing process for the active substance.</a:t>
            </a:r>
          </a:p>
          <a:p>
            <a:pPr marL="171450" indent="-171450">
              <a:buFont typeface="Arial" panose="020B0604020202020204" pitchFamily="34" charset="0"/>
              <a:buChar char="•"/>
            </a:pPr>
            <a:r>
              <a:rPr lang="en-US" dirty="0" smtClean="0"/>
              <a:t>Changes in the manufacturing process of the AS – the change refers to a [-] substance in the manufacture of a biological/immunological medicinal product and is not related to a protocol.</a:t>
            </a:r>
          </a:p>
          <a:p>
            <a:pPr marL="171450" indent="-171450">
              <a:buFont typeface="Arial" panose="020B0604020202020204" pitchFamily="34" charset="0"/>
              <a:buChar char="•"/>
            </a:pPr>
            <a:r>
              <a:rPr lang="en-US" dirty="0" smtClean="0"/>
              <a:t>Change in the manufacturer of AS or of a starting material/reagent/intermediate for AS.</a:t>
            </a:r>
          </a:p>
          <a:p>
            <a:pPr marL="171450" indent="-171450">
              <a:buFont typeface="Arial" panose="020B0604020202020204" pitchFamily="34" charset="0"/>
              <a:buChar char="•"/>
            </a:pPr>
            <a:r>
              <a:rPr lang="en-US" dirty="0" smtClean="0"/>
              <a:t>Change to in-process tests or limits applied during the manufacture of the AS.</a:t>
            </a:r>
          </a:p>
          <a:p>
            <a:pPr marL="171450" indent="-171450">
              <a:buFont typeface="Arial" panose="020B0604020202020204" pitchFamily="34" charset="0"/>
              <a:buChar char="•"/>
            </a:pPr>
            <a:r>
              <a:rPr lang="en-US" dirty="0" smtClean="0"/>
              <a:t>Change in the manufacturer of AS or of a starting material/reagent/intermediate for AS – the change relates to a biological AS or a starting material [-] used in the manufacture of a biological/immunological product.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Low-risk manufacturing</a:t>
            </a:r>
          </a:p>
          <a:p>
            <a:pPr marL="171450" indent="-171450">
              <a:buFont typeface="Arial" panose="020B0604020202020204" pitchFamily="34" charset="0"/>
              <a:buChar char="•"/>
            </a:pPr>
            <a:r>
              <a:rPr lang="en-US" dirty="0" smtClean="0"/>
              <a:t>Change in the manufacturing process of the finished product (FP).</a:t>
            </a:r>
          </a:p>
          <a:p>
            <a:pPr marL="171450" indent="-171450">
              <a:buFont typeface="Arial" panose="020B0604020202020204" pitchFamily="34" charset="0"/>
              <a:buChar char="•"/>
            </a:pPr>
            <a:r>
              <a:rPr lang="en-US" dirty="0" smtClean="0"/>
              <a:t>Replacement or addition of a manufacturing site for the FP – site where any manufacturing operation(s) take place, except batch release, batch control, and secondary packaging, for biological/immunological medicinal products.</a:t>
            </a:r>
          </a:p>
          <a:p>
            <a:pPr marL="171450" indent="-171450">
              <a:buFont typeface="Arial" panose="020B0604020202020204" pitchFamily="34" charset="0"/>
              <a:buChar char="•"/>
            </a:pPr>
            <a:r>
              <a:rPr lang="en-US" dirty="0" smtClean="0"/>
              <a:t>Change to in-process tests or limits applied during the manufacture of the finished product.</a:t>
            </a:r>
          </a:p>
          <a:p>
            <a:pPr marL="171450" indent="-171450">
              <a:buFont typeface="Arial" panose="020B0604020202020204" pitchFamily="34" charset="0"/>
              <a:buChar char="•"/>
            </a:pPr>
            <a:r>
              <a:rPr lang="en-US" dirty="0" smtClean="0"/>
              <a:t>Change in immediate packaging of the finished product – qualitative and quantitative composition.</a:t>
            </a:r>
          </a:p>
          <a:p>
            <a:pPr marL="171450" indent="-171450">
              <a:buFont typeface="Arial" panose="020B0604020202020204" pitchFamily="34" charset="0"/>
              <a:buChar char="•"/>
            </a:pPr>
            <a:r>
              <a:rPr lang="en-US" dirty="0" smtClean="0"/>
              <a:t>Changes to the manufacturing facility of the finished product.</a:t>
            </a:r>
            <a:endParaRPr lang="en-US" dirty="0"/>
          </a:p>
        </p:txBody>
      </p:sp>
      <p:sp>
        <p:nvSpPr>
          <p:cNvPr id="4" name="Slide Number Placeholder 3"/>
          <p:cNvSpPr>
            <a:spLocks noGrp="1"/>
          </p:cNvSpPr>
          <p:nvPr>
            <p:ph type="sldNum" sz="quarter" idx="10"/>
          </p:nvPr>
        </p:nvSpPr>
        <p:spPr/>
        <p:txBody>
          <a:bodyPr/>
          <a:lstStyle/>
          <a:p>
            <a:fld id="{4F667242-127D-41AD-92B6-5F9759030CA5}" type="slidenum">
              <a:rPr lang="en-US" smtClean="0"/>
              <a:t>12</a:t>
            </a:fld>
            <a:endParaRPr lang="en-US"/>
          </a:p>
        </p:txBody>
      </p:sp>
      <p:sp>
        <p:nvSpPr>
          <p:cNvPr id="5" name="Footer Placeholder 4"/>
          <p:cNvSpPr>
            <a:spLocks noGrp="1"/>
          </p:cNvSpPr>
          <p:nvPr>
            <p:ph type="ftr" sz="quarter" idx="11"/>
          </p:nvPr>
        </p:nvSpPr>
        <p:spPr/>
        <p:txBody>
          <a:bodyPr/>
          <a:lstStyle/>
          <a:p>
            <a:r>
              <a:rPr lang="en-US"/>
              <a:t>Please note – DRAFT only not for distribution</a:t>
            </a:r>
          </a:p>
        </p:txBody>
      </p:sp>
    </p:spTree>
    <p:extLst>
      <p:ext uri="{BB962C8B-B14F-4D97-AF65-F5344CB8AC3E}">
        <p14:creationId xmlns:p14="http://schemas.microsoft.com/office/powerpoint/2010/main" val="518548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changes in process and the natural variability lead to variable quality characteristics.</a:t>
            </a:r>
          </a:p>
          <a:p>
            <a:endParaRPr lang="en-CA" dirty="0"/>
          </a:p>
          <a:p>
            <a:r>
              <a:rPr lang="en-CA" dirty="0"/>
              <a:t>Here</a:t>
            </a:r>
            <a:r>
              <a:rPr lang="en-CA" baseline="0" dirty="0"/>
              <a:t> we see the effects on the antigen binding ability of EU, US and biosimilar bevacizumab</a:t>
            </a:r>
          </a:p>
          <a:p>
            <a:endParaRPr lang="en-CA" dirty="0"/>
          </a:p>
          <a:p>
            <a:r>
              <a:rPr lang="en-CA" dirty="0"/>
              <a:t>This scatter plot demonstrates the characterization of the VEGF-binding of the three biologics, one of which is referencing the other two as a biosimilar.</a:t>
            </a:r>
          </a:p>
          <a:p>
            <a:r>
              <a:rPr lang="en-CA" dirty="0"/>
              <a:t> </a:t>
            </a:r>
          </a:p>
          <a:p>
            <a:pPr marL="174708" indent="-174708">
              <a:buFont typeface="Arial" panose="020B0604020202020204" pitchFamily="34" charset="0"/>
              <a:buChar char="•"/>
            </a:pPr>
            <a:r>
              <a:rPr lang="en-CA" dirty="0"/>
              <a:t>Since this is its primary MOA the activity of binding VEGF must be highly conserved.</a:t>
            </a:r>
          </a:p>
          <a:p>
            <a:pPr marL="174708" indent="-174708">
              <a:buFont typeface="Arial" panose="020B0604020202020204" pitchFamily="34" charset="0"/>
              <a:buChar char="•"/>
            </a:pPr>
            <a:r>
              <a:rPr lang="en-CA" dirty="0"/>
              <a:t>The range of activity of the EU batches was from ~75% to 100%</a:t>
            </a:r>
          </a:p>
          <a:p>
            <a:pPr marL="174708" indent="-174708">
              <a:buFont typeface="Arial" panose="020B0604020202020204" pitchFamily="34" charset="0"/>
              <a:buChar char="•"/>
            </a:pPr>
            <a:r>
              <a:rPr lang="en-CA" dirty="0"/>
              <a:t>The range of activity of the US batches was from ~80% to 105%</a:t>
            </a:r>
          </a:p>
          <a:p>
            <a:pPr marL="174708" indent="-174708">
              <a:buFont typeface="Arial" panose="020B0604020202020204" pitchFamily="34" charset="0"/>
              <a:buChar char="•"/>
            </a:pPr>
            <a:r>
              <a:rPr lang="en-CA" dirty="0"/>
              <a:t>The proposed biosimilar MVASI had activity that ranged from ~85-100%.  This was part of the non-clinical data that allowed the FDA to declare</a:t>
            </a:r>
            <a:r>
              <a:rPr lang="en-CA" baseline="0" dirty="0"/>
              <a:t> </a:t>
            </a:r>
            <a:r>
              <a:rPr lang="en-CA" dirty="0"/>
              <a:t>MVASI comparable to </a:t>
            </a:r>
            <a:r>
              <a:rPr lang="en-CA" dirty="0" err="1"/>
              <a:t>Avastin</a:t>
            </a:r>
            <a:r>
              <a:rPr lang="en-CA" dirty="0"/>
              <a:t> and licensed as a biosimilar</a:t>
            </a:r>
            <a:endParaRPr lang="en-US" dirty="0"/>
          </a:p>
        </p:txBody>
      </p:sp>
      <p:sp>
        <p:nvSpPr>
          <p:cNvPr id="4" name="Slide Number Placeholder 3"/>
          <p:cNvSpPr>
            <a:spLocks noGrp="1"/>
          </p:cNvSpPr>
          <p:nvPr>
            <p:ph type="sldNum" sz="quarter" idx="10"/>
          </p:nvPr>
        </p:nvSpPr>
        <p:spPr/>
        <p:txBody>
          <a:bodyPr/>
          <a:lstStyle/>
          <a:p>
            <a:fld id="{4F667242-127D-41AD-92B6-5F9759030CA5}" type="slidenum">
              <a:rPr lang="en-US" smtClean="0"/>
              <a:t>13</a:t>
            </a:fld>
            <a:endParaRPr lang="en-US"/>
          </a:p>
        </p:txBody>
      </p:sp>
      <p:sp>
        <p:nvSpPr>
          <p:cNvPr id="5" name="Footer Placeholder 4"/>
          <p:cNvSpPr>
            <a:spLocks noGrp="1"/>
          </p:cNvSpPr>
          <p:nvPr>
            <p:ph type="ftr" sz="quarter" idx="11"/>
          </p:nvPr>
        </p:nvSpPr>
        <p:spPr/>
        <p:txBody>
          <a:bodyPr/>
          <a:lstStyle/>
          <a:p>
            <a:r>
              <a:rPr lang="en-US"/>
              <a:t>Please note – DRAFT only not for distribution</a:t>
            </a:r>
          </a:p>
        </p:txBody>
      </p:sp>
    </p:spTree>
    <p:extLst>
      <p:ext uri="{BB962C8B-B14F-4D97-AF65-F5344CB8AC3E}">
        <p14:creationId xmlns:p14="http://schemas.microsoft.com/office/powerpoint/2010/main" val="4116247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a:t>This scatter plot demonstrates how the ADCC activity is much more variable in the EU and US batches of Herceptin.</a:t>
            </a:r>
          </a:p>
          <a:p>
            <a:pPr marL="0" indent="0">
              <a:buFont typeface="Arial" panose="020B0604020202020204" pitchFamily="34" charset="0"/>
              <a:buNone/>
            </a:pPr>
            <a:endParaRPr lang="en-CA" dirty="0"/>
          </a:p>
          <a:p>
            <a:pPr marL="174708" indent="-174708">
              <a:buFont typeface="Arial" panose="020B0604020202020204" pitchFamily="34" charset="0"/>
              <a:buChar char="•"/>
            </a:pPr>
            <a:r>
              <a:rPr lang="en-CA" dirty="0"/>
              <a:t>The relative</a:t>
            </a:r>
            <a:r>
              <a:rPr lang="en-CA" baseline="0" dirty="0"/>
              <a:t> </a:t>
            </a:r>
            <a:r>
              <a:rPr lang="en-CA" dirty="0"/>
              <a:t>ADCC activity ranges from 65-140% - this demonstrates that this key attribute has significant natural variability</a:t>
            </a:r>
          </a:p>
          <a:p>
            <a:pPr marL="174708" indent="-174708">
              <a:buFont typeface="Arial" panose="020B0604020202020204" pitchFamily="34" charset="0"/>
              <a:buChar char="•"/>
            </a:pPr>
            <a:endParaRPr lang="en-CA" dirty="0"/>
          </a:p>
          <a:p>
            <a:pPr marL="174708" indent="-174708">
              <a:buFont typeface="Arial" panose="020B0604020202020204" pitchFamily="34" charset="0"/>
              <a:buChar char="•"/>
            </a:pPr>
            <a:r>
              <a:rPr lang="en-CA" dirty="0"/>
              <a:t>As per the Health Canada Summary Basis of decision document, the biosimilar must show that its range of variability is highly similar to the innovator biologic</a:t>
            </a:r>
            <a:endParaRPr lang="en-US" dirty="0"/>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14</a:t>
            </a:fld>
            <a:endParaRPr lang="en-US"/>
          </a:p>
        </p:txBody>
      </p:sp>
    </p:spTree>
    <p:extLst>
      <p:ext uri="{BB962C8B-B14F-4D97-AF65-F5344CB8AC3E}">
        <p14:creationId xmlns:p14="http://schemas.microsoft.com/office/powerpoint/2010/main" val="2850606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that we have examined the natural variability of biologics</a:t>
            </a:r>
            <a:r>
              <a:rPr lang="en-CA" baseline="0" dirty="0"/>
              <a:t> and biosimilars, it explains why biologics and biosimilars can only be comparable, not identical.  The general principle about comparability is that it </a:t>
            </a:r>
            <a:r>
              <a:rPr lang="en-US" baseline="0" dirty="0"/>
              <a:t>does not necessarily mean that the quality attributes of the pre-change and post-change [from manufacturing] are identical, but that they are highly similar and that the existing knowledge is sufficiently predictive to ensure that any differences in quality attributes have no adverse impact upon safety or efficacy of the drug product.</a:t>
            </a:r>
          </a:p>
          <a:p>
            <a:endParaRPr lang="en-CA" baseline="0" dirty="0"/>
          </a:p>
          <a:p>
            <a:r>
              <a:rPr lang="en-CA" baseline="0" dirty="0"/>
              <a:t>An example of this from the literature is when t</a:t>
            </a:r>
            <a:r>
              <a:rPr lang="en-US" baseline="0" dirty="0"/>
              <a:t>he manufacturing process for trastuzumab Active Pharmaceutical Ingredient (API) was successfully transferred from… USA [site] to… Germany site… As a result of the process validation, the USA and the Germany processes were found to be comparable. In particular, the analytical comparability of the USA and Germany API could be demonstrated</a:t>
            </a:r>
            <a:endParaRPr lang="en-CA" dirty="0"/>
          </a:p>
          <a:p>
            <a:endParaRPr lang="en-CA" dirty="0"/>
          </a:p>
          <a:p>
            <a:endParaRPr lang="en-CA" dirty="0"/>
          </a:p>
          <a:p>
            <a:r>
              <a:rPr lang="en-CA" dirty="0"/>
              <a:t>This </a:t>
            </a:r>
            <a:r>
              <a:rPr lang="en-CA" baseline="0" dirty="0"/>
              <a:t>demonstrates that a biologic product, that originates from within the originator company, when produced at a different manufacturing facility, is only deemed to be comparable to the product from the other manufacturing sites that it is also manufactured at.</a:t>
            </a:r>
            <a:endParaRPr lang="en-CA" dirty="0"/>
          </a:p>
        </p:txBody>
      </p:sp>
      <p:sp>
        <p:nvSpPr>
          <p:cNvPr id="4" name="Slide Number Placeholder 3"/>
          <p:cNvSpPr>
            <a:spLocks noGrp="1"/>
          </p:cNvSpPr>
          <p:nvPr>
            <p:ph type="sldNum" sz="quarter" idx="10"/>
          </p:nvPr>
        </p:nvSpPr>
        <p:spPr/>
        <p:txBody>
          <a:bodyPr/>
          <a:lstStyle/>
          <a:p>
            <a:fld id="{4F667242-127D-41AD-92B6-5F9759030CA5}" type="slidenum">
              <a:rPr lang="en-US" smtClean="0"/>
              <a:t>15</a:t>
            </a:fld>
            <a:endParaRPr lang="en-US"/>
          </a:p>
        </p:txBody>
      </p:sp>
      <p:sp>
        <p:nvSpPr>
          <p:cNvPr id="5" name="Footer Placeholder 4"/>
          <p:cNvSpPr>
            <a:spLocks noGrp="1"/>
          </p:cNvSpPr>
          <p:nvPr>
            <p:ph type="ftr" sz="quarter" idx="11"/>
          </p:nvPr>
        </p:nvSpPr>
        <p:spPr/>
        <p:txBody>
          <a:bodyPr/>
          <a:lstStyle/>
          <a:p>
            <a:r>
              <a:rPr lang="en-US"/>
              <a:t>Please note – DRAFT only not for distribution</a:t>
            </a:r>
          </a:p>
        </p:txBody>
      </p:sp>
    </p:spTree>
    <p:extLst>
      <p:ext uri="{BB962C8B-B14F-4D97-AF65-F5344CB8AC3E}">
        <p14:creationId xmlns:p14="http://schemas.microsoft.com/office/powerpoint/2010/main" val="725035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a conclusion to the discussion about biologics, biosimilars and what “highly similar” and “comparable” actually mean, it is worthwhile pointing out how organizations that have been critical of biosimilars use the terms incorrectly and deceptively.</a:t>
            </a:r>
            <a:r>
              <a:rPr lang="en-CA" baseline="0" dirty="0"/>
              <a:t>  The Biosimilars Working Group (</a:t>
            </a:r>
            <a:r>
              <a:rPr lang="en-US" dirty="0">
                <a:hlinkClick r:id="rId3"/>
              </a:rPr>
              <a:t>https://biosimilaroptions.ca/</a:t>
            </a:r>
            <a:r>
              <a:rPr lang="en-US" dirty="0"/>
              <a:t>) produced</a:t>
            </a:r>
            <a:r>
              <a:rPr lang="en-US" baseline="0" dirty="0"/>
              <a:t> the tweet that is shown in this slide.  They claim that biologics and biosimilars are as different as apples and oranges.  This claim is misleading and they use the term “similar” in an inappropriate way.  This misinformation is primarily targeted at patients to reduce their confidence in biosimilars.</a:t>
            </a:r>
          </a:p>
          <a:p>
            <a:endParaRPr lang="en-CA" baseline="0" dirty="0"/>
          </a:p>
          <a:p>
            <a:r>
              <a:rPr lang="en-CA" baseline="0" dirty="0"/>
              <a:t>The concept of apples and oranges is an inappropriate comparison.  Apples and oranges are very different, not even remotely similar. </a:t>
            </a:r>
          </a:p>
          <a:p>
            <a:endParaRPr lang="en-CA" baseline="0" dirty="0"/>
          </a:p>
          <a:p>
            <a:pPr marL="171450" indent="-171450">
              <a:buFont typeface="Arial" panose="020B0604020202020204" pitchFamily="34" charset="0"/>
              <a:buChar char="•"/>
            </a:pPr>
            <a:r>
              <a:rPr lang="en-US" baseline="0" dirty="0"/>
              <a:t>As an analogy, it is more like comparing Red Delicious Apples from Orchard A to Red Delicious Apples from Orchard B.</a:t>
            </a:r>
          </a:p>
          <a:p>
            <a:pPr marL="628650" lvl="1" indent="-171450">
              <a:buFont typeface="Arial" panose="020B0604020202020204" pitchFamily="34" charset="0"/>
              <a:buChar char="•"/>
            </a:pPr>
            <a:r>
              <a:rPr lang="en-US" baseline="0" dirty="0"/>
              <a:t>Despite being “manufactured” at two different sites by two different processes, you would not be able to tell the difference between the apples without being told where they came from!</a:t>
            </a:r>
          </a:p>
          <a:p>
            <a:pPr marL="628650" lvl="1" indent="-171450">
              <a:buFont typeface="Arial" panose="020B0604020202020204" pitchFamily="34" charset="0"/>
              <a:buChar char="•"/>
            </a:pPr>
            <a:r>
              <a:rPr lang="en-US" baseline="0" dirty="0"/>
              <a:t>There is inherent variability in the manufacturing of Red Delicious Apples which results in a difference in size, weight etcetera.</a:t>
            </a:r>
          </a:p>
          <a:p>
            <a:endParaRPr lang="en-CA" baseline="0" dirty="0"/>
          </a:p>
          <a:p>
            <a:r>
              <a:rPr lang="en-CA" baseline="0" dirty="0"/>
              <a:t>It is important to understand the appropriate and inappropriate uses of the terms surrounding biosimilars, especially when they are used to create confusion and reduce confidence in biosimilars.</a:t>
            </a:r>
            <a:endParaRPr lang="en-US" dirty="0"/>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16</a:t>
            </a:fld>
            <a:endParaRPr lang="en-US"/>
          </a:p>
        </p:txBody>
      </p:sp>
    </p:spTree>
    <p:extLst>
      <p:ext uri="{BB962C8B-B14F-4D97-AF65-F5344CB8AC3E}">
        <p14:creationId xmlns:p14="http://schemas.microsoft.com/office/powerpoint/2010/main" val="75277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looking at the regulatory approval process – what information is needed by regulators for approval?</a:t>
            </a:r>
          </a:p>
          <a:p>
            <a:endParaRPr lang="en-CA" dirty="0"/>
          </a:p>
          <a:p>
            <a:r>
              <a:rPr lang="en-CA" dirty="0"/>
              <a:t>Both reference biologic and biosimilar need clinical data, pharmacokinetic and pharmacodynamic data, non-clinical as well as analytic data.</a:t>
            </a:r>
          </a:p>
          <a:p>
            <a:endParaRPr lang="en-CA" dirty="0"/>
          </a:p>
          <a:p>
            <a:r>
              <a:rPr lang="en-CA" dirty="0"/>
              <a:t>These pyramids</a:t>
            </a:r>
            <a:r>
              <a:rPr lang="en-CA" baseline="0" dirty="0"/>
              <a:t> represent the evidence or data that is generated in order for a product to become approved.  While they are visually the same size in order to be readable, the amount of data that a manufacturer of a biosimilar submits for approval is overall less than what is needed for the reference biologic. This is primarily due to the reduction in clinical data. This reduction in clinical data is why biosimilars can be less expensive – there are fewer resources needed for approval.</a:t>
            </a:r>
          </a:p>
          <a:p>
            <a:endParaRPr lang="en-CA" dirty="0"/>
          </a:p>
          <a:p>
            <a:r>
              <a:rPr lang="en-CA" dirty="0"/>
              <a:t>Clinical data includes the various</a:t>
            </a:r>
            <a:r>
              <a:rPr lang="en-CA" baseline="0" dirty="0"/>
              <a:t> clinical trials that are needed to demonstrate activity.  For originator products this includes Phase I, II and III trials in all of the indications that they are seeking to determine the effectiveness in.  For biosimilars, there is no requirement for any Phase II trials as the proposed biosimilar only needs a Phase I trial for pharmacokinetic and pharmacodynamic data, followed by a Phase III trial in a sensitive population. </a:t>
            </a:r>
          </a:p>
          <a:p>
            <a:endParaRPr lang="en-CA" baseline="0" dirty="0"/>
          </a:p>
          <a:p>
            <a:r>
              <a:rPr lang="en-CA" baseline="0" dirty="0"/>
              <a:t>Non-clinical data includes the pharmacology of the molecule, such as in-vitro activity.  This varies from biologic to biologic.  In-vitro activity can include the binding to the antigen/target, the effects on the target, the recruitment of the immune system as well as other product specific activity that the manufacturer and regulator deem appropriate to demonstrate comparability. Pharmacokinetic and pharmacodynamic (PK/PD) data are non-clinical as well but occur in humans or suitable surrogates (for example mice, rats).</a:t>
            </a:r>
          </a:p>
          <a:p>
            <a:endParaRPr lang="en-CA" baseline="0" dirty="0"/>
          </a:p>
          <a:p>
            <a:r>
              <a:rPr lang="en-CA" baseline="0" dirty="0"/>
              <a:t>Analytical data refers to the analysis or characterization of the biologic and biosimilar.  Prior to any other activity in demonstrating comparability to the reference biologic, the process that creates the proposed biosimilar must demonstrate analytic comparability to its reference. </a:t>
            </a:r>
            <a:endParaRPr lang="en-CA" baseline="0" dirty="0" smtClean="0"/>
          </a:p>
          <a:p>
            <a:endParaRPr lang="en-CA" baseline="0" dirty="0" smtClean="0"/>
          </a:p>
          <a:p>
            <a:r>
              <a:rPr lang="en-CA" baseline="0" dirty="0" smtClean="0"/>
              <a:t>+++++++++++++++++++++++++++++++++++++++++++++++++++++++++++++++</a:t>
            </a:r>
          </a:p>
          <a:p>
            <a:endParaRPr lang="en-CA" baseline="0" dirty="0" smtClean="0"/>
          </a:p>
          <a:p>
            <a:r>
              <a:rPr lang="en-US" dirty="0" smtClean="0"/>
              <a:t>Cell biologists and bioprocess engineers have boosted cell culture yields from 100 milligrams per liter in the early 1980s (at a cost of $10,000 per gram) to 5 grams per liter today (at $100 per gram) </a:t>
            </a:r>
            <a:r>
              <a:rPr lang="en-US" dirty="0" smtClean="0">
                <a:hlinkClick r:id="rId3"/>
              </a:rPr>
              <a:t>http://biomanufacturing.org/uploads/files/547998065159985597-cho-history.pdf</a:t>
            </a:r>
            <a:r>
              <a:rPr lang="en-US" dirty="0" smtClean="0"/>
              <a:t> (2015)</a:t>
            </a:r>
            <a:endParaRPr lang="en-CA" dirty="0" smtClean="0"/>
          </a:p>
          <a:p>
            <a:endParaRPr lang="en-CA" dirty="0"/>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17</a:t>
            </a:fld>
            <a:endParaRPr lang="en-US"/>
          </a:p>
        </p:txBody>
      </p:sp>
    </p:spTree>
    <p:extLst>
      <p:ext uri="{BB962C8B-B14F-4D97-AF65-F5344CB8AC3E}">
        <p14:creationId xmlns:p14="http://schemas.microsoft.com/office/powerpoint/2010/main" val="1593913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Based</a:t>
            </a:r>
            <a:r>
              <a:rPr lang="en-CA" baseline="0" dirty="0"/>
              <a:t> on the previous slide we know that </a:t>
            </a:r>
            <a:r>
              <a:rPr lang="en-US" baseline="0" dirty="0"/>
              <a:t>no two batches of a biologic are identical to each other, and there is International guidance to keep biologic batches comparable/highly similar to ensure the safety and efficacy of the batches.</a:t>
            </a:r>
          </a:p>
          <a:p>
            <a:pPr marL="171450" indent="-171450">
              <a:buFont typeface="Arial" panose="020B0604020202020204" pitchFamily="34" charset="0"/>
              <a:buChar char="•"/>
            </a:pPr>
            <a:r>
              <a:rPr lang="en-US" baseline="0" dirty="0"/>
              <a:t>The biosimilar manufacturers must characterize the key quality attributes of its reference biologic and demonstrate comparability.</a:t>
            </a:r>
          </a:p>
          <a:p>
            <a:pPr marL="628650" lvl="1" indent="-171450">
              <a:buFont typeface="Arial" panose="020B0604020202020204" pitchFamily="34" charset="0"/>
              <a:buChar char="•"/>
            </a:pPr>
            <a:r>
              <a:rPr lang="en-US" baseline="0" dirty="0"/>
              <a:t>It is impossible to determine the source of a biologic or biosimilar based on its quality characteristics. </a:t>
            </a:r>
          </a:p>
          <a:p>
            <a:pPr marL="628650" lvl="1" indent="-171450">
              <a:buFont typeface="Arial" panose="020B0604020202020204" pitchFamily="34" charset="0"/>
              <a:buChar char="•"/>
            </a:pPr>
            <a:r>
              <a:rPr lang="en-US" baseline="0" dirty="0"/>
              <a:t>Once approved the biosimilar needs to maintain this comparability to the reference biologic.</a:t>
            </a:r>
          </a:p>
          <a:p>
            <a:pPr marL="171450" indent="-171450">
              <a:buFont typeface="Arial" panose="020B0604020202020204" pitchFamily="34" charset="0"/>
              <a:buChar char="•"/>
            </a:pPr>
            <a:r>
              <a:rPr lang="en-US" baseline="0" dirty="0"/>
              <a:t>Health Canada, the EMA and the FDA all use the same international standards in determining comparability/high similarity.</a:t>
            </a:r>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18</a:t>
            </a:fld>
            <a:endParaRPr lang="en-US"/>
          </a:p>
        </p:txBody>
      </p:sp>
    </p:spTree>
    <p:extLst>
      <p:ext uri="{BB962C8B-B14F-4D97-AF65-F5344CB8AC3E}">
        <p14:creationId xmlns:p14="http://schemas.microsoft.com/office/powerpoint/2010/main" val="985391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As to the clinical regulatory</a:t>
            </a:r>
            <a:r>
              <a:rPr lang="en-CA" baseline="0" dirty="0"/>
              <a:t> requirements, c</a:t>
            </a:r>
            <a:r>
              <a:rPr lang="en-CA" dirty="0"/>
              <a:t>linical trials are </a:t>
            </a:r>
            <a:r>
              <a:rPr lang="en-CA" u="sng" dirty="0"/>
              <a:t>almost always</a:t>
            </a:r>
            <a:r>
              <a:rPr lang="en-CA" dirty="0"/>
              <a:t> needed for approval of indications. </a:t>
            </a:r>
            <a:endParaRPr lang="en-CA" b="1" dirty="0">
              <a:solidFill>
                <a:srgbClr val="C00000"/>
              </a:solidFill>
            </a:endParaRPr>
          </a:p>
          <a:p>
            <a:pPr marL="628650" lvl="1" indent="-171450">
              <a:buFont typeface="Arial" panose="020B0604020202020204" pitchFamily="34" charset="0"/>
              <a:buChar char="•"/>
            </a:pPr>
            <a:r>
              <a:rPr lang="en-CA" dirty="0"/>
              <a:t>For example,</a:t>
            </a:r>
            <a:r>
              <a:rPr lang="en-CA" baseline="0" dirty="0"/>
              <a:t> a</a:t>
            </a:r>
            <a:r>
              <a:rPr lang="en-US" dirty="0"/>
              <a:t> clinical trial was not conducted for bevacizumab in metastatic colorectal cancer as data from NSCLC trials was extrapolated and used for its approval.</a:t>
            </a:r>
          </a:p>
          <a:p>
            <a:pPr marL="171450" indent="-171450">
              <a:spcBef>
                <a:spcPts val="1200"/>
              </a:spcBef>
              <a:buFont typeface="Arial" panose="020B0604020202020204" pitchFamily="34" charset="0"/>
              <a:buChar char="•"/>
            </a:pPr>
            <a:r>
              <a:rPr lang="en-CA" dirty="0"/>
              <a:t>Now the type of clinical trial depends on the type of biologic.</a:t>
            </a:r>
          </a:p>
          <a:p>
            <a:pPr marL="628650" lvl="1" indent="-171450">
              <a:buFont typeface="Arial" panose="020B0604020202020204" pitchFamily="34" charset="0"/>
              <a:buChar char="•"/>
            </a:pPr>
            <a:r>
              <a:rPr lang="en-CA" dirty="0"/>
              <a:t>Indications with highly sensitive endpoints may require less evidence for approval. </a:t>
            </a:r>
            <a:endParaRPr lang="en-CA" b="1" dirty="0"/>
          </a:p>
          <a:p>
            <a:pPr marL="628650" lvl="1" indent="-171450">
              <a:buFont typeface="Arial" panose="020B0604020202020204" pitchFamily="34" charset="0"/>
              <a:buChar char="•"/>
            </a:pPr>
            <a:r>
              <a:rPr lang="en-CA" dirty="0"/>
              <a:t>For example the first biosimilar </a:t>
            </a:r>
            <a:r>
              <a:rPr lang="en-CA" dirty="0" err="1"/>
              <a:t>filgrastim</a:t>
            </a:r>
            <a:r>
              <a:rPr lang="en-CA" dirty="0"/>
              <a:t> brands in the EU required Phase III equivalence trials for approval. More recent approvals only require non-comparative safety studies.</a:t>
            </a:r>
          </a:p>
          <a:p>
            <a:pPr marL="628650" lvl="1" indent="-171450">
              <a:buFont typeface="Arial" panose="020B0604020202020204" pitchFamily="34" charset="0"/>
              <a:buChar char="•"/>
            </a:pPr>
            <a:r>
              <a:rPr lang="en-CA" dirty="0"/>
              <a:t>This is due to a highly sensitive endpoint, </a:t>
            </a:r>
            <a:r>
              <a:rPr lang="en-CA" u="sng" dirty="0"/>
              <a:t>duration of severe neutropenia (DSN)</a:t>
            </a:r>
            <a:r>
              <a:rPr lang="en-CA" dirty="0"/>
              <a:t>, that could be measured.</a:t>
            </a:r>
          </a:p>
          <a:p>
            <a:endParaRPr lang="en-CA" dirty="0"/>
          </a:p>
          <a:p>
            <a:r>
              <a:rPr lang="en-CA" dirty="0"/>
              <a:t>The following slide summarizes the trials used in approving biosimilar</a:t>
            </a:r>
            <a:r>
              <a:rPr lang="en-CA" baseline="0" dirty="0"/>
              <a:t> </a:t>
            </a:r>
            <a:r>
              <a:rPr lang="en-CA" baseline="0" dirty="0" err="1"/>
              <a:t>filgrastims</a:t>
            </a:r>
            <a:endParaRPr lang="en-US" dirty="0"/>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19</a:t>
            </a:fld>
            <a:endParaRPr lang="en-US"/>
          </a:p>
        </p:txBody>
      </p:sp>
    </p:spTree>
    <p:extLst>
      <p:ext uri="{BB962C8B-B14F-4D97-AF65-F5344CB8AC3E}">
        <p14:creationId xmlns:p14="http://schemas.microsoft.com/office/powerpoint/2010/main" val="23451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2</a:t>
            </a:fld>
            <a:endParaRPr lang="en-US"/>
          </a:p>
        </p:txBody>
      </p:sp>
    </p:spTree>
    <p:extLst>
      <p:ext uri="{BB962C8B-B14F-4D97-AF65-F5344CB8AC3E}">
        <p14:creationId xmlns:p14="http://schemas.microsoft.com/office/powerpoint/2010/main" val="1033526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In</a:t>
            </a:r>
            <a:r>
              <a:rPr lang="en-CA" baseline="0" dirty="0"/>
              <a:t> this summary of the phase III trials, </a:t>
            </a:r>
            <a:r>
              <a:rPr lang="en-CA" baseline="0" dirty="0" err="1"/>
              <a:t>Nivestim</a:t>
            </a:r>
            <a:r>
              <a:rPr lang="en-CA" baseline="0" dirty="0"/>
              <a:t> and </a:t>
            </a:r>
            <a:r>
              <a:rPr lang="en-CA" baseline="0" dirty="0" err="1"/>
              <a:t>Tevagrastim</a:t>
            </a:r>
            <a:r>
              <a:rPr lang="en-CA" baseline="0" dirty="0"/>
              <a:t> used randomized equivalence studies, while </a:t>
            </a:r>
            <a:r>
              <a:rPr lang="en-CA" baseline="0" dirty="0" err="1"/>
              <a:t>Grastofil</a:t>
            </a:r>
            <a:r>
              <a:rPr lang="en-CA" baseline="0" dirty="0"/>
              <a:t> and </a:t>
            </a:r>
            <a:r>
              <a:rPr lang="en-CA" baseline="0" dirty="0" err="1"/>
              <a:t>Zarzio</a:t>
            </a:r>
            <a:r>
              <a:rPr lang="en-CA" baseline="0" dirty="0"/>
              <a:t> used safety studies compared to historical clinical trials of </a:t>
            </a:r>
            <a:r>
              <a:rPr lang="en-CA" baseline="0" dirty="0" err="1"/>
              <a:t>filgrastim</a:t>
            </a:r>
            <a:r>
              <a:rPr lang="en-CA" baseline="0" dirty="0"/>
              <a:t>. Notice the similarity in the highly sensitive endpoint, duration of severe neutropenia, with a range of 1.1 to 1.8 days</a:t>
            </a:r>
            <a:endParaRPr lang="en-US" dirty="0"/>
          </a:p>
        </p:txBody>
      </p:sp>
      <p:sp>
        <p:nvSpPr>
          <p:cNvPr id="4" name="Slide Number Placeholder 3"/>
          <p:cNvSpPr>
            <a:spLocks noGrp="1"/>
          </p:cNvSpPr>
          <p:nvPr>
            <p:ph type="sldNum" sz="quarter" idx="10"/>
          </p:nvPr>
        </p:nvSpPr>
        <p:spPr/>
        <p:txBody>
          <a:bodyPr/>
          <a:lstStyle/>
          <a:p>
            <a:fld id="{4F667242-127D-41AD-92B6-5F9759030CA5}" type="slidenum">
              <a:rPr lang="en-US" smtClean="0"/>
              <a:t>20</a:t>
            </a:fld>
            <a:endParaRPr lang="en-US"/>
          </a:p>
        </p:txBody>
      </p:sp>
      <p:sp>
        <p:nvSpPr>
          <p:cNvPr id="5" name="Footer Placeholder 4"/>
          <p:cNvSpPr>
            <a:spLocks noGrp="1"/>
          </p:cNvSpPr>
          <p:nvPr>
            <p:ph type="ftr" sz="quarter" idx="11"/>
          </p:nvPr>
        </p:nvSpPr>
        <p:spPr/>
        <p:txBody>
          <a:bodyPr/>
          <a:lstStyle/>
          <a:p>
            <a:r>
              <a:rPr lang="en-US"/>
              <a:t>Please note – DRAFT only not for distribution</a:t>
            </a:r>
          </a:p>
        </p:txBody>
      </p:sp>
    </p:spTree>
    <p:extLst>
      <p:ext uri="{BB962C8B-B14F-4D97-AF65-F5344CB8AC3E}">
        <p14:creationId xmlns:p14="http://schemas.microsoft.com/office/powerpoint/2010/main" val="3467712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When we examine the regulatory requirements for therapeutic oncology biosimilars we see that they need more robust clinical data for approval due to a lack of sensitive endpoints.</a:t>
            </a:r>
          </a:p>
          <a:p>
            <a:pPr marL="171450" indent="-171450">
              <a:spcBef>
                <a:spcPts val="2400"/>
              </a:spcBef>
              <a:buFont typeface="Arial" panose="020B0604020202020204" pitchFamily="34" charset="0"/>
              <a:buChar char="•"/>
            </a:pPr>
            <a:r>
              <a:rPr lang="en-CA" dirty="0"/>
              <a:t>Clinical trials must be conducted in a suitable indication that has a:</a:t>
            </a:r>
          </a:p>
          <a:p>
            <a:pPr marL="628650" lvl="1" indent="-171450">
              <a:buFont typeface="Arial" panose="020B0604020202020204" pitchFamily="34" charset="0"/>
              <a:buChar char="•"/>
            </a:pPr>
            <a:r>
              <a:rPr lang="en-CA" dirty="0"/>
              <a:t>Highly sensitive population – for example, active disease, the medication has a large effect on the disease, and the patient population is immunocompetent (not suppressed).</a:t>
            </a:r>
          </a:p>
          <a:p>
            <a:pPr marL="628650" lvl="1" indent="-171450">
              <a:buFont typeface="Arial" panose="020B0604020202020204" pitchFamily="34" charset="0"/>
              <a:buChar char="•"/>
            </a:pPr>
            <a:r>
              <a:rPr lang="en-CA" dirty="0"/>
              <a:t>It must be a homogeneous population – single disease, with balanced patient characteristics</a:t>
            </a:r>
          </a:p>
          <a:p>
            <a:pPr marL="171450" indent="-171450">
              <a:spcBef>
                <a:spcPts val="2400"/>
              </a:spcBef>
              <a:buFont typeface="Arial" panose="020B0604020202020204" pitchFamily="34" charset="0"/>
              <a:buChar char="•"/>
            </a:pPr>
            <a:r>
              <a:rPr lang="en-CA" dirty="0"/>
              <a:t>Equivalence trials are preferred by regulators but non-inferiority trials may be permitted with an appropriate rationale. Non-inferiority trials have been used for oncology biologics in conjunction with equivalence trials in non-oncology indications.</a:t>
            </a:r>
          </a:p>
          <a:p>
            <a:pPr marL="171450" indent="-171450">
              <a:spcBef>
                <a:spcPts val="2400"/>
              </a:spcBef>
              <a:buFont typeface="Arial" panose="020B0604020202020204" pitchFamily="34" charset="0"/>
              <a:buChar char="•"/>
            </a:pPr>
            <a:endParaRPr lang="en-CA" baseline="0" dirty="0"/>
          </a:p>
          <a:p>
            <a:r>
              <a:rPr lang="en-CA" baseline="0" dirty="0"/>
              <a:t>Clinical trial design is detailed in the next slide,  followed by three slides that are summaries of the top-line clinical results of biosimilars and their reference products.  They are not a comprehensive review of the published data (and some data is not yet published).  It does however summarize some of the key talking points that many clinicians are either uncertain of or are interested in.  These include:</a:t>
            </a:r>
          </a:p>
          <a:p>
            <a:endParaRPr lang="en-CA" baseline="0" dirty="0"/>
          </a:p>
          <a:p>
            <a:pPr marL="174708" indent="-174708">
              <a:buFont typeface="Arial" panose="020B0604020202020204" pitchFamily="34" charset="0"/>
              <a:buChar char="•"/>
            </a:pPr>
            <a:r>
              <a:rPr lang="en-CA" baseline="0" dirty="0"/>
              <a:t>Type or </a:t>
            </a:r>
            <a:r>
              <a:rPr lang="en-CA" b="1" baseline="0" dirty="0"/>
              <a:t>hypothesis</a:t>
            </a:r>
            <a:r>
              <a:rPr lang="en-CA" baseline="0" dirty="0"/>
              <a:t> of clinical trial (Equivalence vs Non-Inferior)</a:t>
            </a:r>
          </a:p>
          <a:p>
            <a:pPr marL="174708" indent="-174708">
              <a:buFont typeface="Arial" panose="020B0604020202020204" pitchFamily="34" charset="0"/>
              <a:buChar char="•"/>
            </a:pPr>
            <a:r>
              <a:rPr lang="en-CA" dirty="0"/>
              <a:t>Which </a:t>
            </a:r>
            <a:r>
              <a:rPr lang="en-CA" b="1" dirty="0"/>
              <a:t>population</a:t>
            </a:r>
            <a:r>
              <a:rPr lang="en-CA" dirty="0"/>
              <a:t> the trial studied</a:t>
            </a:r>
          </a:p>
          <a:p>
            <a:pPr marL="174708" indent="-174708">
              <a:buFont typeface="Arial" panose="020B0604020202020204" pitchFamily="34" charset="0"/>
              <a:buChar char="•"/>
            </a:pPr>
            <a:r>
              <a:rPr lang="en-CA" dirty="0"/>
              <a:t>The </a:t>
            </a:r>
            <a:r>
              <a:rPr lang="en-CA" b="1" dirty="0"/>
              <a:t>size</a:t>
            </a:r>
            <a:r>
              <a:rPr lang="en-CA" dirty="0"/>
              <a:t> of the clinical trial (some clinicians perceive that the trials are too small as they are comparing</a:t>
            </a:r>
            <a:r>
              <a:rPr lang="en-CA" baseline="0" dirty="0"/>
              <a:t> the trials to the superiority trials that they are accustomed to reviewing)</a:t>
            </a:r>
          </a:p>
          <a:p>
            <a:pPr marL="174708" indent="-174708">
              <a:buFont typeface="Arial" panose="020B0604020202020204" pitchFamily="34" charset="0"/>
              <a:buChar char="•"/>
            </a:pPr>
            <a:r>
              <a:rPr lang="en-CA" baseline="0" dirty="0"/>
              <a:t>The </a:t>
            </a:r>
            <a:r>
              <a:rPr lang="en-CA" b="1" baseline="0" dirty="0"/>
              <a:t>primary</a:t>
            </a:r>
            <a:r>
              <a:rPr lang="en-CA" baseline="0" dirty="0"/>
              <a:t> and </a:t>
            </a:r>
            <a:r>
              <a:rPr lang="en-CA" b="1" baseline="0" dirty="0"/>
              <a:t>secondary</a:t>
            </a:r>
            <a:r>
              <a:rPr lang="en-CA" baseline="0" dirty="0"/>
              <a:t> endpoints of the trials – what they are and what the results are from the trial</a:t>
            </a:r>
          </a:p>
        </p:txBody>
      </p:sp>
      <p:sp>
        <p:nvSpPr>
          <p:cNvPr id="4" name="Slide Number Placeholder 3"/>
          <p:cNvSpPr>
            <a:spLocks noGrp="1"/>
          </p:cNvSpPr>
          <p:nvPr>
            <p:ph type="sldNum" sz="quarter" idx="10"/>
          </p:nvPr>
        </p:nvSpPr>
        <p:spPr/>
        <p:txBody>
          <a:bodyPr/>
          <a:lstStyle/>
          <a:p>
            <a:fld id="{6206F719-4870-419B-AF0B-06E0C41E4697}" type="slidenum">
              <a:rPr lang="en-US" smtClean="0"/>
              <a:t>21</a:t>
            </a:fld>
            <a:endParaRPr lang="en-US"/>
          </a:p>
        </p:txBody>
      </p:sp>
      <p:sp>
        <p:nvSpPr>
          <p:cNvPr id="5" name="Footer Placeholder 4"/>
          <p:cNvSpPr>
            <a:spLocks noGrp="1"/>
          </p:cNvSpPr>
          <p:nvPr>
            <p:ph type="ftr" sz="quarter" idx="11"/>
          </p:nvPr>
        </p:nvSpPr>
        <p:spPr/>
        <p:txBody>
          <a:bodyPr/>
          <a:lstStyle/>
          <a:p>
            <a:r>
              <a:rPr lang="en-US"/>
              <a:t>Please note – DRAFT only not for distribution</a:t>
            </a:r>
          </a:p>
        </p:txBody>
      </p:sp>
    </p:spTree>
    <p:extLst>
      <p:ext uri="{BB962C8B-B14F-4D97-AF65-F5344CB8AC3E}">
        <p14:creationId xmlns:p14="http://schemas.microsoft.com/office/powerpoint/2010/main" val="523662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Clinicians are typically</a:t>
            </a:r>
            <a:r>
              <a:rPr lang="en-CA" baseline="0" dirty="0"/>
              <a:t> exposed to superiority trials. Biosimilars use equivalence and non-inferiority trials.  The delta that is used for a trial is agreed by the sponsor and the regulator.  For non-inferiority trials, </a:t>
            </a:r>
            <a:r>
              <a:rPr lang="en-CA" dirty="0"/>
              <a:t>the confidence interval is greater than the non-inferiority margin but does not cross “0”;</a:t>
            </a:r>
            <a:r>
              <a:rPr lang="en-CA" baseline="0" dirty="0"/>
              <a:t> </a:t>
            </a:r>
            <a:r>
              <a:rPr lang="en-CA" dirty="0"/>
              <a:t>meeting this criteria allows for a claim non-inferiority of the new treatment</a:t>
            </a:r>
          </a:p>
          <a:p>
            <a:endParaRPr lang="en-CA" dirty="0"/>
          </a:p>
          <a:p>
            <a:r>
              <a:rPr lang="en-CA" dirty="0"/>
              <a:t>In equivalence trials, the confidence interval is greater than the non-inferiority margin and less than the non-superiority margin;</a:t>
            </a:r>
            <a:r>
              <a:rPr lang="en-CA" baseline="0" dirty="0"/>
              <a:t> </a:t>
            </a:r>
            <a:r>
              <a:rPr lang="en-CA" dirty="0"/>
              <a:t>meeting this criteria allows for a claim equivalence of new treatment.</a:t>
            </a:r>
          </a:p>
          <a:p>
            <a:endParaRPr lang="en-CA" dirty="0"/>
          </a:p>
          <a:p>
            <a:r>
              <a:rPr lang="en-CA" dirty="0"/>
              <a:t>The next three slides summarize the key characteristics of biosimilar clinical trials.</a:t>
            </a:r>
            <a:endParaRPr lang="en-CA" baseline="0" dirty="0"/>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22</a:t>
            </a:fld>
            <a:endParaRPr lang="en-US"/>
          </a:p>
        </p:txBody>
      </p:sp>
    </p:spTree>
    <p:extLst>
      <p:ext uri="{BB962C8B-B14F-4D97-AF65-F5344CB8AC3E}">
        <p14:creationId xmlns:p14="http://schemas.microsoft.com/office/powerpoint/2010/main" val="1565258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In the rituximab clinical trials, </a:t>
            </a:r>
            <a:r>
              <a:rPr lang="en-CA" dirty="0" err="1"/>
              <a:t>Truxima</a:t>
            </a:r>
            <a:r>
              <a:rPr lang="en-CA" dirty="0"/>
              <a:t> demonstrated non-inferiority in a clinical trial with 121 lymphoma patients.  </a:t>
            </a:r>
            <a:r>
              <a:rPr lang="en-CA" dirty="0" err="1"/>
              <a:t>Rixathon</a:t>
            </a:r>
            <a:r>
              <a:rPr lang="en-CA" dirty="0"/>
              <a:t> demonstrated equivalence in a trial with 624 lymphoma patients.</a:t>
            </a:r>
          </a:p>
          <a:p>
            <a:pPr defTabSz="931774">
              <a:defRPr/>
            </a:pPr>
            <a:endParaRPr lang="en-CA" dirty="0"/>
          </a:p>
          <a:p>
            <a:pPr defTabSz="931774">
              <a:defRPr/>
            </a:pPr>
            <a:r>
              <a:rPr lang="en-CA" dirty="0"/>
              <a:t>Despite several brand names, there are only two approved rituximab molecules.</a:t>
            </a:r>
            <a:endParaRPr lang="en-CA" baseline="0" dirty="0"/>
          </a:p>
        </p:txBody>
      </p:sp>
      <p:sp>
        <p:nvSpPr>
          <p:cNvPr id="4" name="Slide Number Placeholder 3"/>
          <p:cNvSpPr>
            <a:spLocks noGrp="1"/>
          </p:cNvSpPr>
          <p:nvPr>
            <p:ph type="sldNum" sz="quarter" idx="10"/>
          </p:nvPr>
        </p:nvSpPr>
        <p:spPr/>
        <p:txBody>
          <a:bodyPr/>
          <a:lstStyle/>
          <a:p>
            <a:fld id="{4F667242-127D-41AD-92B6-5F9759030CA5}" type="slidenum">
              <a:rPr lang="en-US" smtClean="0"/>
              <a:t>23</a:t>
            </a:fld>
            <a:endParaRPr lang="en-US"/>
          </a:p>
        </p:txBody>
      </p:sp>
      <p:sp>
        <p:nvSpPr>
          <p:cNvPr id="5" name="Footer Placeholder 4"/>
          <p:cNvSpPr>
            <a:spLocks noGrp="1"/>
          </p:cNvSpPr>
          <p:nvPr>
            <p:ph type="ftr" sz="quarter" idx="11"/>
          </p:nvPr>
        </p:nvSpPr>
        <p:spPr/>
        <p:txBody>
          <a:bodyPr/>
          <a:lstStyle/>
          <a:p>
            <a:r>
              <a:rPr lang="en-US"/>
              <a:t>Please note – DRAFT only not for distribution</a:t>
            </a:r>
          </a:p>
        </p:txBody>
      </p:sp>
    </p:spTree>
    <p:extLst>
      <p:ext uri="{BB962C8B-B14F-4D97-AF65-F5344CB8AC3E}">
        <p14:creationId xmlns:p14="http://schemas.microsoft.com/office/powerpoint/2010/main" val="2068709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For the trastuzumab phase</a:t>
            </a:r>
            <a:r>
              <a:rPr lang="en-CA" baseline="0" dirty="0"/>
              <a:t> III clinical trials, b</a:t>
            </a:r>
            <a:r>
              <a:rPr lang="en-CA" dirty="0"/>
              <a:t>iosimilar trastuzumab has been studied in both early and metastatic breast cancer.  All of the studies have been equivalence studies, except for one non-inferiority study for </a:t>
            </a:r>
            <a:r>
              <a:rPr lang="en-CA" dirty="0" err="1"/>
              <a:t>Trazimera</a:t>
            </a:r>
            <a:r>
              <a:rPr lang="en-CA" dirty="0"/>
              <a:t> that was conducted for a non-medical reason</a:t>
            </a:r>
            <a:r>
              <a:rPr lang="en-CA" baseline="0" dirty="0"/>
              <a:t> (a change in process) that was requested by the FDA.  All of the studies are deemed to have met the statistical endpoint of equivalence or non-inferiority.</a:t>
            </a:r>
          </a:p>
          <a:p>
            <a:pPr defTabSz="931774">
              <a:defRPr/>
            </a:pPr>
            <a:endParaRPr lang="en-CA" baseline="0" dirty="0"/>
          </a:p>
          <a:p>
            <a:pPr defTabSz="931774">
              <a:defRPr/>
            </a:pPr>
            <a:r>
              <a:rPr lang="en-CA" baseline="0" dirty="0"/>
              <a:t>Note the pathologic complete response rate of 40-50% across all trials in early breast cancer, and the overall response rate in the mid to high 60’s in metastatic breast cancer, all demonstrating </a:t>
            </a:r>
            <a:r>
              <a:rPr lang="en-CA" baseline="0" dirty="0" smtClean="0"/>
              <a:t>comparability</a:t>
            </a:r>
          </a:p>
          <a:p>
            <a:pPr defTabSz="931774">
              <a:defRPr/>
            </a:pPr>
            <a:endParaRPr lang="en-CA" baseline="0" dirty="0" smtClean="0"/>
          </a:p>
          <a:p>
            <a:pPr defTabSz="931774">
              <a:defRPr/>
            </a:pPr>
            <a:r>
              <a:rPr lang="en-CA" baseline="0" dirty="0" smtClean="0"/>
              <a:t>+++++++++++++++++++++++++++++++++++++++++++++++++++++++</a:t>
            </a:r>
          </a:p>
          <a:p>
            <a:pPr defTabSz="931774">
              <a:defRPr/>
            </a:pPr>
            <a:endParaRPr lang="en-CA" baseline="0" dirty="0" smtClean="0"/>
          </a:p>
          <a:p>
            <a:pPr defTabSz="931774">
              <a:defRPr/>
            </a:pPr>
            <a:r>
              <a:rPr lang="en-CA" baseline="0" dirty="0" smtClean="0"/>
              <a:t>In all of the studies, one trastuzumab biosimilar explored switching.  The </a:t>
            </a:r>
            <a:r>
              <a:rPr lang="en-CA" baseline="0" dirty="0" err="1" smtClean="0"/>
              <a:t>Kanjinti</a:t>
            </a:r>
            <a:r>
              <a:rPr lang="en-CA" baseline="0" dirty="0" smtClean="0"/>
              <a:t> trial initially randomized patients to the reference biologic or the biosimilar and patients were treated until their definitive surgery.  After surgery, the patients on the reference biologic were then re-randomized to either remain on the reference product or to switch to the biosimilar.  No results have been published at the time of disseminating the current slides, however it has been reported that the switch was safe and efficacious by the manufacturer.</a:t>
            </a:r>
            <a:endParaRPr lang="en-US" dirty="0"/>
          </a:p>
        </p:txBody>
      </p:sp>
      <p:sp>
        <p:nvSpPr>
          <p:cNvPr id="4" name="Slide Number Placeholder 3"/>
          <p:cNvSpPr>
            <a:spLocks noGrp="1"/>
          </p:cNvSpPr>
          <p:nvPr>
            <p:ph type="sldNum" sz="quarter" idx="10"/>
          </p:nvPr>
        </p:nvSpPr>
        <p:spPr/>
        <p:txBody>
          <a:bodyPr/>
          <a:lstStyle/>
          <a:p>
            <a:fld id="{4F667242-127D-41AD-92B6-5F9759030CA5}" type="slidenum">
              <a:rPr lang="en-US" smtClean="0"/>
              <a:t>24</a:t>
            </a:fld>
            <a:endParaRPr lang="en-US"/>
          </a:p>
        </p:txBody>
      </p:sp>
      <p:sp>
        <p:nvSpPr>
          <p:cNvPr id="5" name="Footer Placeholder 4"/>
          <p:cNvSpPr>
            <a:spLocks noGrp="1"/>
          </p:cNvSpPr>
          <p:nvPr>
            <p:ph type="ftr" sz="quarter" idx="11"/>
          </p:nvPr>
        </p:nvSpPr>
        <p:spPr/>
        <p:txBody>
          <a:bodyPr/>
          <a:lstStyle/>
          <a:p>
            <a:r>
              <a:rPr lang="en-US"/>
              <a:t>Please note – DRAFT only not for distribution</a:t>
            </a:r>
          </a:p>
        </p:txBody>
      </p:sp>
    </p:spTree>
    <p:extLst>
      <p:ext uri="{BB962C8B-B14F-4D97-AF65-F5344CB8AC3E}">
        <p14:creationId xmlns:p14="http://schemas.microsoft.com/office/powerpoint/2010/main" val="3976896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Finally, the clinical summary of the phase III bevacizumab studies. There are currently two approved bevacizumab </a:t>
            </a:r>
            <a:r>
              <a:rPr lang="en-CA" baseline="0" dirty="0"/>
              <a:t>biosimilar molecules.</a:t>
            </a:r>
          </a:p>
          <a:p>
            <a:pPr defTabSz="931774">
              <a:defRPr/>
            </a:pPr>
            <a:endParaRPr lang="en-CA" baseline="0" dirty="0"/>
          </a:p>
          <a:p>
            <a:pPr defTabSz="931774">
              <a:defRPr/>
            </a:pPr>
            <a:r>
              <a:rPr lang="en-CA" baseline="0" dirty="0"/>
              <a:t>MVASI was studied in an equivalence trial in NSCLC; its data has been published. </a:t>
            </a:r>
            <a:r>
              <a:rPr lang="en-CA" baseline="0" dirty="0" err="1"/>
              <a:t>Zirabev</a:t>
            </a:r>
            <a:r>
              <a:rPr lang="en-CA" baseline="0" dirty="0"/>
              <a:t> has not had data published outside of an abstract, but the data is available in its submission to the EMA.</a:t>
            </a:r>
          </a:p>
          <a:p>
            <a:pPr defTabSz="931774">
              <a:defRPr/>
            </a:pPr>
            <a:endParaRPr lang="en-CA" baseline="0" dirty="0"/>
          </a:p>
          <a:p>
            <a:pPr defTabSz="931774">
              <a:defRPr/>
            </a:pPr>
            <a:r>
              <a:rPr lang="en-CA" baseline="0" dirty="0"/>
              <a:t>Note the overall response rate of 39-45% in the trials.</a:t>
            </a:r>
            <a:endParaRPr lang="en-US" dirty="0"/>
          </a:p>
        </p:txBody>
      </p:sp>
      <p:sp>
        <p:nvSpPr>
          <p:cNvPr id="4" name="Slide Number Placeholder 3"/>
          <p:cNvSpPr>
            <a:spLocks noGrp="1"/>
          </p:cNvSpPr>
          <p:nvPr>
            <p:ph type="sldNum" sz="quarter" idx="10"/>
          </p:nvPr>
        </p:nvSpPr>
        <p:spPr/>
        <p:txBody>
          <a:bodyPr/>
          <a:lstStyle/>
          <a:p>
            <a:fld id="{4F667242-127D-41AD-92B6-5F9759030CA5}" type="slidenum">
              <a:rPr lang="en-US" smtClean="0"/>
              <a:t>25</a:t>
            </a:fld>
            <a:endParaRPr lang="en-US"/>
          </a:p>
        </p:txBody>
      </p:sp>
      <p:sp>
        <p:nvSpPr>
          <p:cNvPr id="5" name="Footer Placeholder 4"/>
          <p:cNvSpPr>
            <a:spLocks noGrp="1"/>
          </p:cNvSpPr>
          <p:nvPr>
            <p:ph type="ftr" sz="quarter" idx="11"/>
          </p:nvPr>
        </p:nvSpPr>
        <p:spPr/>
        <p:txBody>
          <a:bodyPr/>
          <a:lstStyle/>
          <a:p>
            <a:r>
              <a:rPr lang="en-US"/>
              <a:t>Please note – DRAFT only not for distribution</a:t>
            </a:r>
          </a:p>
        </p:txBody>
      </p:sp>
    </p:spTree>
    <p:extLst>
      <p:ext uri="{BB962C8B-B14F-4D97-AF65-F5344CB8AC3E}">
        <p14:creationId xmlns:p14="http://schemas.microsoft.com/office/powerpoint/2010/main" val="3436345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Another part of the regulatory approval process is the immunogenic safety of the biologic.</a:t>
            </a:r>
          </a:p>
          <a:p>
            <a:endParaRPr lang="en-CA" sz="1200" dirty="0"/>
          </a:p>
          <a:p>
            <a:pPr marL="0" indent="0">
              <a:spcBef>
                <a:spcPts val="0"/>
              </a:spcBef>
              <a:buNone/>
            </a:pPr>
            <a:r>
              <a:rPr lang="en-CA" sz="1200" dirty="0"/>
              <a:t>Immunogenicity consists of</a:t>
            </a:r>
            <a:r>
              <a:rPr lang="en-CA" sz="1200" baseline="0" dirty="0"/>
              <a:t> t</a:t>
            </a:r>
            <a:r>
              <a:rPr lang="en-CA" sz="1200" dirty="0"/>
              <a:t>he development of Anti-drug antibody (ADA) which is</a:t>
            </a:r>
            <a:r>
              <a:rPr lang="en-CA" sz="1200" baseline="0" dirty="0"/>
              <a:t> where the h</a:t>
            </a:r>
            <a:r>
              <a:rPr lang="en-CA" sz="1200" dirty="0"/>
              <a:t>uman immune system has recognized the biologic medication as foreign and it develops immunity to the biologic medication.</a:t>
            </a:r>
            <a:r>
              <a:rPr lang="en-CA" sz="1200" baseline="0" dirty="0"/>
              <a:t> The i</a:t>
            </a:r>
            <a:r>
              <a:rPr lang="en-CA" sz="1200" dirty="0"/>
              <a:t>mmune system now has antibodies circulating that can bind to the biologic medication.</a:t>
            </a:r>
          </a:p>
          <a:p>
            <a:pPr marL="0" indent="0">
              <a:spcBef>
                <a:spcPts val="0"/>
              </a:spcBef>
              <a:buNone/>
            </a:pPr>
            <a:endParaRPr lang="en-CA" sz="1200" dirty="0"/>
          </a:p>
          <a:p>
            <a:pPr marL="0" indent="0">
              <a:spcBef>
                <a:spcPts val="0"/>
              </a:spcBef>
              <a:buNone/>
            </a:pPr>
            <a:r>
              <a:rPr lang="en-CA" sz="1200" dirty="0"/>
              <a:t>If this progresses to the development of Neutralizing ADA (NADA),</a:t>
            </a:r>
            <a:r>
              <a:rPr lang="en-CA" sz="1200" baseline="0" dirty="0"/>
              <a:t> this is when the c</a:t>
            </a:r>
            <a:r>
              <a:rPr lang="en-CA" sz="1200" dirty="0"/>
              <a:t>irculating antibodies neutralize the activity of the biologic medication.  This may reduce efficacy or it may impact pharmacokinetics.</a:t>
            </a:r>
          </a:p>
          <a:p>
            <a:pPr marL="0" indent="0">
              <a:spcBef>
                <a:spcPts val="0"/>
              </a:spcBef>
              <a:buNone/>
            </a:pPr>
            <a:endParaRPr lang="en-CA" sz="1200" dirty="0"/>
          </a:p>
          <a:p>
            <a:pPr marL="0" indent="0">
              <a:spcBef>
                <a:spcPts val="1000"/>
              </a:spcBef>
              <a:buNone/>
            </a:pPr>
            <a:r>
              <a:rPr lang="en-US" sz="1200" dirty="0"/>
              <a:t>Immunogenicity in oncology is relatively low overall and highly similar among studies for reference biologics and biosimilars. This contrasts to immunogenicity in</a:t>
            </a:r>
            <a:r>
              <a:rPr lang="en-CA" sz="1200" dirty="0">
                <a:solidFill>
                  <a:srgbClr val="FF0000"/>
                </a:solidFill>
              </a:rPr>
              <a:t> inflammatory conditions like Crohn’s Disease and Rheumatoid Arthritis, where ADA’s may be as high as 50-60% </a:t>
            </a:r>
            <a:r>
              <a:rPr lang="en-US" sz="1200" dirty="0">
                <a:solidFill>
                  <a:schemeClr val="tx1"/>
                </a:solidFill>
              </a:rPr>
              <a:t>.</a:t>
            </a:r>
          </a:p>
          <a:p>
            <a:pPr marL="0" indent="0">
              <a:spcBef>
                <a:spcPts val="1000"/>
              </a:spcBef>
              <a:buNone/>
            </a:pPr>
            <a:endParaRPr lang="en-CA" sz="1200" dirty="0">
              <a:solidFill>
                <a:schemeClr val="tx1"/>
              </a:solidFill>
            </a:endParaRPr>
          </a:p>
          <a:p>
            <a:pPr marL="0" indent="0">
              <a:spcBef>
                <a:spcPts val="1000"/>
              </a:spcBef>
              <a:buNone/>
            </a:pPr>
            <a:r>
              <a:rPr lang="en-CA" sz="1200" dirty="0">
                <a:solidFill>
                  <a:schemeClr val="tx1"/>
                </a:solidFill>
              </a:rPr>
              <a:t>The</a:t>
            </a:r>
            <a:r>
              <a:rPr lang="en-CA" sz="1200" baseline="0" dirty="0">
                <a:solidFill>
                  <a:schemeClr val="tx1"/>
                </a:solidFill>
              </a:rPr>
              <a:t> following slides are summaries of the immunogenic findings of the biologics and biosimilars in oncology.</a:t>
            </a:r>
            <a:endParaRPr lang="en-US" sz="1200" dirty="0">
              <a:solidFill>
                <a:srgbClr val="FF0000"/>
              </a:solidFill>
            </a:endParaRPr>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26</a:t>
            </a:fld>
            <a:endParaRPr lang="en-US"/>
          </a:p>
        </p:txBody>
      </p:sp>
    </p:spTree>
    <p:extLst>
      <p:ext uri="{BB962C8B-B14F-4D97-AF65-F5344CB8AC3E}">
        <p14:creationId xmlns:p14="http://schemas.microsoft.com/office/powerpoint/2010/main" val="1599816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Looking at the immunogenic</a:t>
            </a:r>
            <a:r>
              <a:rPr lang="en-CA" baseline="0" dirty="0"/>
              <a:t> safety of a rituximab biosimilar in their phase III clinical trials, you see a very low range of ADA’s – 0.7% to 4.3% and very similar between the biologic and a biosimilar.</a:t>
            </a:r>
            <a:endParaRPr lang="en-CA" dirty="0"/>
          </a:p>
        </p:txBody>
      </p:sp>
      <p:sp>
        <p:nvSpPr>
          <p:cNvPr id="4" name="Slide Number Placeholder 3"/>
          <p:cNvSpPr>
            <a:spLocks noGrp="1"/>
          </p:cNvSpPr>
          <p:nvPr>
            <p:ph type="sldNum" sz="quarter" idx="10"/>
          </p:nvPr>
        </p:nvSpPr>
        <p:spPr/>
        <p:txBody>
          <a:bodyPr/>
          <a:lstStyle/>
          <a:p>
            <a:fld id="{4F667242-127D-41AD-92B6-5F9759030CA5}" type="slidenum">
              <a:rPr lang="en-US" smtClean="0"/>
              <a:t>27</a:t>
            </a:fld>
            <a:endParaRPr lang="en-US"/>
          </a:p>
        </p:txBody>
      </p:sp>
      <p:sp>
        <p:nvSpPr>
          <p:cNvPr id="5" name="Footer Placeholder 4"/>
          <p:cNvSpPr>
            <a:spLocks noGrp="1"/>
          </p:cNvSpPr>
          <p:nvPr>
            <p:ph type="ftr" sz="quarter" idx="11"/>
          </p:nvPr>
        </p:nvSpPr>
        <p:spPr/>
        <p:txBody>
          <a:bodyPr/>
          <a:lstStyle/>
          <a:p>
            <a:r>
              <a:rPr lang="en-US"/>
              <a:t>Please note – DRAFT only not for distribution</a:t>
            </a:r>
          </a:p>
        </p:txBody>
      </p:sp>
    </p:spTree>
    <p:extLst>
      <p:ext uri="{BB962C8B-B14F-4D97-AF65-F5344CB8AC3E}">
        <p14:creationId xmlns:p14="http://schemas.microsoft.com/office/powerpoint/2010/main" val="1772610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With respect to the immunogenic safety of</a:t>
            </a:r>
            <a:r>
              <a:rPr lang="en-CA" baseline="0" dirty="0"/>
              <a:t> a trastuzumab biosimilar, the phase III clinical trials show a very low, and similar rate of ADA development (in the range of 0-4.4%).</a:t>
            </a:r>
            <a:endParaRPr lang="en-CA" dirty="0"/>
          </a:p>
        </p:txBody>
      </p:sp>
      <p:sp>
        <p:nvSpPr>
          <p:cNvPr id="4" name="Slide Number Placeholder 3"/>
          <p:cNvSpPr>
            <a:spLocks noGrp="1"/>
          </p:cNvSpPr>
          <p:nvPr>
            <p:ph type="sldNum" sz="quarter" idx="10"/>
          </p:nvPr>
        </p:nvSpPr>
        <p:spPr/>
        <p:txBody>
          <a:bodyPr/>
          <a:lstStyle/>
          <a:p>
            <a:fld id="{4F667242-127D-41AD-92B6-5F9759030CA5}" type="slidenum">
              <a:rPr lang="en-US" smtClean="0"/>
              <a:t>28</a:t>
            </a:fld>
            <a:endParaRPr lang="en-US"/>
          </a:p>
        </p:txBody>
      </p:sp>
    </p:spTree>
    <p:extLst>
      <p:ext uri="{BB962C8B-B14F-4D97-AF65-F5344CB8AC3E}">
        <p14:creationId xmlns:p14="http://schemas.microsoft.com/office/powerpoint/2010/main" val="3239684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Finally the immunogenic safety of a bevacizumab biosimilar is summarized.  Both biosimilars and the reference biologic have a low immunogenic rate from 0% to 2.5%.</a:t>
            </a:r>
          </a:p>
          <a:p>
            <a:endParaRPr lang="en-US" dirty="0"/>
          </a:p>
        </p:txBody>
      </p:sp>
      <p:sp>
        <p:nvSpPr>
          <p:cNvPr id="4" name="Slide Number Placeholder 3"/>
          <p:cNvSpPr>
            <a:spLocks noGrp="1"/>
          </p:cNvSpPr>
          <p:nvPr>
            <p:ph type="sldNum" sz="quarter" idx="10"/>
          </p:nvPr>
        </p:nvSpPr>
        <p:spPr/>
        <p:txBody>
          <a:bodyPr/>
          <a:lstStyle/>
          <a:p>
            <a:fld id="{4F667242-127D-41AD-92B6-5F9759030CA5}" type="slidenum">
              <a:rPr lang="en-US" smtClean="0"/>
              <a:t>29</a:t>
            </a:fld>
            <a:endParaRPr lang="en-US"/>
          </a:p>
        </p:txBody>
      </p:sp>
    </p:spTree>
    <p:extLst>
      <p:ext uri="{BB962C8B-B14F-4D97-AF65-F5344CB8AC3E}">
        <p14:creationId xmlns:p14="http://schemas.microsoft.com/office/powerpoint/2010/main" val="402694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2000"/>
              </a:lnSpc>
              <a:spcBef>
                <a:spcPts val="600"/>
              </a:spcBef>
            </a:pPr>
            <a:r>
              <a:rPr lang="en-CA" sz="1200" dirty="0">
                <a:latin typeface="+mn-lt"/>
                <a:cs typeface="Arial" panose="020B0604020202020204" pitchFamily="34" charset="0"/>
              </a:rPr>
              <a:t>The learning objectives for this presentation are to:</a:t>
            </a:r>
          </a:p>
          <a:p>
            <a:pPr marL="171450" indent="-171450">
              <a:lnSpc>
                <a:spcPct val="112000"/>
              </a:lnSpc>
              <a:spcBef>
                <a:spcPts val="600"/>
              </a:spcBef>
              <a:buFont typeface="Arial" panose="020B0604020202020204" pitchFamily="34" charset="0"/>
              <a:buChar char="•"/>
            </a:pPr>
            <a:r>
              <a:rPr lang="en-CA" sz="1200" dirty="0"/>
              <a:t>Define biologic medications (Biologics)</a:t>
            </a:r>
          </a:p>
          <a:p>
            <a:pPr marL="171450" indent="-171450">
              <a:lnSpc>
                <a:spcPct val="112000"/>
              </a:lnSpc>
              <a:spcBef>
                <a:spcPts val="600"/>
              </a:spcBef>
              <a:buFont typeface="Arial" panose="020B0604020202020204" pitchFamily="34" charset="0"/>
              <a:buChar char="•"/>
            </a:pPr>
            <a:r>
              <a:rPr lang="en-CA" sz="1200" dirty="0"/>
              <a:t>Define biosimilar medications (Biosimilars)</a:t>
            </a:r>
          </a:p>
          <a:p>
            <a:pPr marL="171450" indent="-171450">
              <a:lnSpc>
                <a:spcPct val="112000"/>
              </a:lnSpc>
              <a:spcBef>
                <a:spcPts val="600"/>
              </a:spcBef>
              <a:buFont typeface="Arial" panose="020B0604020202020204" pitchFamily="34" charset="0"/>
              <a:buChar char="•"/>
            </a:pPr>
            <a:r>
              <a:rPr lang="en-CA" sz="1200" dirty="0"/>
              <a:t>Describe: </a:t>
            </a:r>
          </a:p>
          <a:p>
            <a:pPr marL="969962" lvl="1" indent="-342900">
              <a:lnSpc>
                <a:spcPct val="112000"/>
              </a:lnSpc>
              <a:spcBef>
                <a:spcPts val="0"/>
              </a:spcBef>
              <a:buFont typeface="Arial" panose="020B0604020202020204" pitchFamily="34" charset="0"/>
              <a:buChar char="•"/>
            </a:pPr>
            <a:r>
              <a:rPr lang="en-CA" sz="1200" dirty="0"/>
              <a:t>How biologics and </a:t>
            </a:r>
            <a:r>
              <a:rPr lang="en-CA" sz="1200" dirty="0" err="1"/>
              <a:t>biosimilars</a:t>
            </a:r>
            <a:r>
              <a:rPr lang="en-CA" sz="1200" dirty="0"/>
              <a:t> are produced</a:t>
            </a:r>
          </a:p>
          <a:p>
            <a:pPr marL="969962" lvl="1" indent="-342900">
              <a:lnSpc>
                <a:spcPct val="112000"/>
              </a:lnSpc>
              <a:spcBef>
                <a:spcPts val="0"/>
              </a:spcBef>
              <a:buFont typeface="Arial" panose="020B0604020202020204" pitchFamily="34" charset="0"/>
              <a:buChar char="•"/>
            </a:pPr>
            <a:r>
              <a:rPr lang="en-US" sz="1200" dirty="0"/>
              <a:t>Why there is inherent variability within and between them, and</a:t>
            </a:r>
          </a:p>
          <a:p>
            <a:pPr marL="969962" lvl="1" indent="-342900">
              <a:lnSpc>
                <a:spcPct val="112000"/>
              </a:lnSpc>
              <a:spcBef>
                <a:spcPts val="0"/>
              </a:spcBef>
              <a:buFont typeface="Arial" panose="020B0604020202020204" pitchFamily="34" charset="0"/>
              <a:buChar char="•"/>
            </a:pPr>
            <a:r>
              <a:rPr lang="en-CA" sz="1200" dirty="0"/>
              <a:t>How they are comparable to each other</a:t>
            </a:r>
          </a:p>
          <a:p>
            <a:pPr marL="171450" indent="-171450">
              <a:lnSpc>
                <a:spcPct val="112000"/>
              </a:lnSpc>
              <a:spcBef>
                <a:spcPts val="600"/>
              </a:spcBef>
              <a:buFont typeface="Arial" panose="020B0604020202020204" pitchFamily="34" charset="0"/>
              <a:buChar char="•"/>
            </a:pPr>
            <a:r>
              <a:rPr lang="en-CA" sz="1200" dirty="0"/>
              <a:t>Explain the regulatory approval process with respect to:  </a:t>
            </a:r>
          </a:p>
          <a:p>
            <a:pPr marL="969962" lvl="1" indent="-342900">
              <a:lnSpc>
                <a:spcPct val="112000"/>
              </a:lnSpc>
              <a:spcBef>
                <a:spcPts val="0"/>
              </a:spcBef>
              <a:buFont typeface="Arial" panose="020B0604020202020204" pitchFamily="34" charset="0"/>
              <a:buChar char="•"/>
            </a:pPr>
            <a:r>
              <a:rPr lang="en-CA" sz="1200" dirty="0"/>
              <a:t>Efficacy, and</a:t>
            </a:r>
          </a:p>
          <a:p>
            <a:pPr marL="969962" lvl="1" indent="-342900">
              <a:lnSpc>
                <a:spcPct val="112000"/>
              </a:lnSpc>
              <a:spcBef>
                <a:spcPts val="0"/>
              </a:spcBef>
              <a:buFont typeface="Arial" panose="020B0604020202020204" pitchFamily="34" charset="0"/>
              <a:buChar char="•"/>
            </a:pPr>
            <a:r>
              <a:rPr lang="en-CA" sz="1200" dirty="0"/>
              <a:t>Safety (Immunogenicity)  </a:t>
            </a:r>
          </a:p>
          <a:p>
            <a:pPr marL="171450" indent="-171450">
              <a:lnSpc>
                <a:spcPct val="112000"/>
              </a:lnSpc>
              <a:spcBef>
                <a:spcPts val="600"/>
              </a:spcBef>
              <a:buFont typeface="Arial" panose="020B0604020202020204" pitchFamily="34" charset="0"/>
              <a:buChar char="•"/>
            </a:pPr>
            <a:r>
              <a:rPr lang="en-US" sz="1200" dirty="0"/>
              <a:t>State the regulations around extrapolation in Canada</a:t>
            </a:r>
          </a:p>
          <a:p>
            <a:pPr marL="171450" indent="-171450">
              <a:lnSpc>
                <a:spcPct val="112000"/>
              </a:lnSpc>
              <a:spcBef>
                <a:spcPts val="600"/>
              </a:spcBef>
              <a:buFont typeface="Arial" panose="020B0604020202020204" pitchFamily="34" charset="0"/>
              <a:buChar char="•"/>
            </a:pPr>
            <a:r>
              <a:rPr lang="en-US" sz="1200" dirty="0"/>
              <a:t>Describe the implications to your clinical practice in terms of: </a:t>
            </a:r>
          </a:p>
          <a:p>
            <a:pPr marL="969962" lvl="1" indent="-342900">
              <a:lnSpc>
                <a:spcPct val="112000"/>
              </a:lnSpc>
              <a:spcBef>
                <a:spcPts val="0"/>
              </a:spcBef>
              <a:buFont typeface="Arial" panose="020B0604020202020204" pitchFamily="34" charset="0"/>
              <a:buChar char="•"/>
            </a:pPr>
            <a:r>
              <a:rPr lang="en-US" sz="1200" dirty="0"/>
              <a:t>Extrapolation, switching, clinical operations, and pharmacovigilance </a:t>
            </a:r>
            <a:endParaRPr lang="en-CA" sz="1200" dirty="0"/>
          </a:p>
          <a:p>
            <a:pPr marL="171450" indent="-171450">
              <a:buFont typeface="Arial" panose="020B0604020202020204" pitchFamily="34" charset="0"/>
              <a:buChar char="•"/>
            </a:pPr>
            <a:endParaRPr lang="en-US" sz="1200" dirty="0">
              <a:latin typeface="+mn-lt"/>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3</a:t>
            </a:fld>
            <a:endParaRPr lang="en-US"/>
          </a:p>
        </p:txBody>
      </p:sp>
    </p:spTree>
    <p:extLst>
      <p:ext uri="{BB962C8B-B14F-4D97-AF65-F5344CB8AC3E}">
        <p14:creationId xmlns:p14="http://schemas.microsoft.com/office/powerpoint/2010/main" val="608680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sz="1200" baseline="0" dirty="0">
                <a:latin typeface="+mn-lt"/>
                <a:cs typeface="Arial" panose="020B0604020202020204" pitchFamily="34" charset="0"/>
              </a:rPr>
              <a:t>Turning now to extrapolation, Health Canada has guidance on extrapolation.</a:t>
            </a:r>
          </a:p>
          <a:p>
            <a:pPr defTabSz="931774">
              <a:defRPr/>
            </a:pPr>
            <a:endParaRPr lang="en-CA" sz="1200" baseline="0" dirty="0">
              <a:latin typeface="+mn-lt"/>
              <a:cs typeface="Arial" panose="020B0604020202020204" pitchFamily="34" charset="0"/>
            </a:endParaRPr>
          </a:p>
          <a:p>
            <a:pPr marL="342900" indent="-342900">
              <a:buFont typeface="Arial" panose="020B0604020202020204" pitchFamily="34" charset="0"/>
              <a:buChar char="•"/>
            </a:pPr>
            <a:r>
              <a:rPr lang="en-CA" sz="1200" dirty="0">
                <a:latin typeface="+mn-lt"/>
                <a:cs typeface="Arial" panose="020B0604020202020204" pitchFamily="34" charset="0"/>
              </a:rPr>
              <a:t>HC approves which indications can be listed on the official product monograph.</a:t>
            </a:r>
          </a:p>
          <a:p>
            <a:pPr marL="628650" lvl="1" indent="-171450">
              <a:buFont typeface="Arial" panose="020B0604020202020204" pitchFamily="34" charset="0"/>
              <a:buChar char="•"/>
            </a:pPr>
            <a:r>
              <a:rPr lang="en-CA" sz="1200" dirty="0">
                <a:latin typeface="+mn-lt"/>
                <a:cs typeface="Arial" panose="020B0604020202020204" pitchFamily="34" charset="0"/>
              </a:rPr>
              <a:t>These are indications that the innovator has performed clinical studies for and has applied for the indication with HC.</a:t>
            </a:r>
          </a:p>
          <a:p>
            <a:pPr marL="628650" lvl="1" indent="-171450">
              <a:buFont typeface="Arial" panose="020B0604020202020204" pitchFamily="34" charset="0"/>
              <a:buChar char="•"/>
            </a:pPr>
            <a:r>
              <a:rPr lang="en-CA" sz="1200" dirty="0">
                <a:latin typeface="+mn-lt"/>
                <a:cs typeface="Arial" panose="020B0604020202020204" pitchFamily="34" charset="0"/>
              </a:rPr>
              <a:t>Off-label use occurs as well where the innovator did not apply for the indication to be added to the product monograph.</a:t>
            </a:r>
          </a:p>
          <a:p>
            <a:pPr marL="171450" indent="-171450">
              <a:spcBef>
                <a:spcPts val="1200"/>
              </a:spcBef>
              <a:buFont typeface="Arial" panose="020B0604020202020204" pitchFamily="34" charset="0"/>
              <a:buChar char="•"/>
            </a:pPr>
            <a:r>
              <a:rPr lang="en-CA" sz="1200" dirty="0">
                <a:latin typeface="+mn-lt"/>
                <a:cs typeface="Arial" panose="020B0604020202020204" pitchFamily="34" charset="0"/>
              </a:rPr>
              <a:t>Extrapolation has been used with reference biologics.</a:t>
            </a:r>
          </a:p>
          <a:p>
            <a:pPr marL="628650" lvl="1" indent="-171450">
              <a:buFont typeface="Arial" panose="020B0604020202020204" pitchFamily="34" charset="0"/>
              <a:buChar char="•"/>
            </a:pPr>
            <a:r>
              <a:rPr lang="en-CA" sz="1200" dirty="0">
                <a:latin typeface="+mn-lt"/>
                <a:cs typeface="Arial" panose="020B0604020202020204" pitchFamily="34" charset="0"/>
              </a:rPr>
              <a:t>Extrapolation occurs for a reference biologic when it makes significant changes to its production and all indications are applied to the new comparable product.</a:t>
            </a:r>
          </a:p>
          <a:p>
            <a:pPr marL="628650" lvl="1" indent="-171450">
              <a:buFont typeface="Arial" panose="020B0604020202020204" pitchFamily="34" charset="0"/>
              <a:buChar char="•"/>
            </a:pPr>
            <a:r>
              <a:rPr lang="en-CA" sz="1200" dirty="0">
                <a:latin typeface="+mn-lt"/>
                <a:cs typeface="Arial" panose="020B0604020202020204" pitchFamily="34" charset="0"/>
              </a:rPr>
              <a:t>Subcutaneous formulations of trastuzumab applied for approval by Health Canada by submitting data for treatment of early breast cancer but indications for metastatic disease</a:t>
            </a:r>
            <a:r>
              <a:rPr lang="en-US" sz="1200" dirty="0">
                <a:latin typeface="+mn-lt"/>
                <a:cs typeface="Arial" panose="020B0604020202020204" pitchFamily="34" charset="0"/>
              </a:rPr>
              <a:t> were extrapolated in the approval.</a:t>
            </a:r>
          </a:p>
          <a:p>
            <a:pPr marL="171450" indent="-171450" defTabSz="931774">
              <a:buFont typeface="Arial" panose="020B0604020202020204" pitchFamily="34" charset="0"/>
              <a:buChar char="•"/>
              <a:defRPr/>
            </a:pPr>
            <a:endParaRPr lang="en-US" sz="1200" dirty="0">
              <a:latin typeface="+mn-lt"/>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30</a:t>
            </a:fld>
            <a:endParaRPr lang="en-US"/>
          </a:p>
        </p:txBody>
      </p:sp>
    </p:spTree>
    <p:extLst>
      <p:ext uri="{BB962C8B-B14F-4D97-AF65-F5344CB8AC3E}">
        <p14:creationId xmlns:p14="http://schemas.microsoft.com/office/powerpoint/2010/main" val="2627166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latin typeface="Arial"/>
                <a:cs typeface="Arial"/>
              </a:rPr>
              <a:t>HC can authorize the extrapolation of indications from a reference biologic to a biosimilar based on:</a:t>
            </a:r>
          </a:p>
          <a:p>
            <a:pPr marL="628650" lvl="1" indent="-171450">
              <a:buFont typeface="Arial" panose="020B0604020202020204" pitchFamily="34" charset="0"/>
              <a:buChar char="•"/>
            </a:pPr>
            <a:r>
              <a:rPr lang="en-US" dirty="0">
                <a:latin typeface="Arial"/>
                <a:cs typeface="Arial"/>
              </a:rPr>
              <a:t>Comparative structural, functional, non-clinical and clinical studies</a:t>
            </a:r>
          </a:p>
          <a:p>
            <a:pPr marL="171450" indent="-171450">
              <a:spcBef>
                <a:spcPts val="1200"/>
              </a:spcBef>
              <a:buFont typeface="Arial" panose="020B0604020202020204" pitchFamily="34" charset="0"/>
              <a:buChar char="•"/>
            </a:pPr>
            <a:r>
              <a:rPr lang="en-US" dirty="0">
                <a:latin typeface="Arial"/>
                <a:cs typeface="Arial"/>
              </a:rPr>
              <a:t>Approval of indications may be granted even if clinical studies are not conducted in each indication.</a:t>
            </a:r>
            <a:endParaRPr lang="en-US" dirty="0"/>
          </a:p>
          <a:p>
            <a:pPr marL="171450" indent="-171450">
              <a:spcBef>
                <a:spcPts val="1200"/>
              </a:spcBef>
              <a:buFont typeface="Arial" panose="020B0604020202020204" pitchFamily="34" charset="0"/>
              <a:buChar char="•"/>
            </a:pPr>
            <a:r>
              <a:rPr lang="en-CA" dirty="0">
                <a:latin typeface="Arial"/>
                <a:cs typeface="Arial"/>
              </a:rPr>
              <a:t>A biosimilar manufacturer cannot apply for an indication where there is a valid patent on the indication.</a:t>
            </a:r>
            <a:endParaRPr lang="en-CA" dirty="0"/>
          </a:p>
          <a:p>
            <a:pPr marL="628650" lvl="1" indent="-171450">
              <a:buFont typeface="Arial" panose="020B0604020202020204" pitchFamily="34" charset="0"/>
              <a:buChar char="•"/>
            </a:pPr>
            <a:r>
              <a:rPr lang="en-CA" dirty="0">
                <a:latin typeface="Arial"/>
                <a:cs typeface="Arial"/>
              </a:rPr>
              <a:t>Some patents on indications that were applied for by the innovator company may expire at different times.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6206F719-4870-419B-AF0B-06E0C41E4697}" type="slidenum">
              <a:rPr lang="en-US" smtClean="0"/>
              <a:t>31</a:t>
            </a:fld>
            <a:endParaRPr lang="en-US"/>
          </a:p>
        </p:txBody>
      </p:sp>
      <p:sp>
        <p:nvSpPr>
          <p:cNvPr id="5" name="Footer Placeholder 4"/>
          <p:cNvSpPr>
            <a:spLocks noGrp="1"/>
          </p:cNvSpPr>
          <p:nvPr>
            <p:ph type="ftr" sz="quarter" idx="11"/>
          </p:nvPr>
        </p:nvSpPr>
        <p:spPr/>
        <p:txBody>
          <a:bodyPr/>
          <a:lstStyle/>
          <a:p>
            <a:r>
              <a:rPr lang="en-US"/>
              <a:t>Please note – DRAFT only not for distribution</a:t>
            </a:r>
          </a:p>
        </p:txBody>
      </p:sp>
    </p:spTree>
    <p:extLst>
      <p:ext uri="{BB962C8B-B14F-4D97-AF65-F5344CB8AC3E}">
        <p14:creationId xmlns:p14="http://schemas.microsoft.com/office/powerpoint/2010/main" val="3988810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 example of how extrapolation of indications is handled is rituximab.  In the three listed indications</a:t>
            </a:r>
            <a:r>
              <a:rPr lang="en-CA" baseline="0" dirty="0"/>
              <a:t> (Lymphoma, Rheumatoid arthritis and chronic lymphocytic leukemia), </a:t>
            </a:r>
          </a:p>
          <a:p>
            <a:endParaRPr lang="en-CA" baseline="0" dirty="0"/>
          </a:p>
          <a:p>
            <a:r>
              <a:rPr lang="en-CA" baseline="0" dirty="0" err="1"/>
              <a:t>Truxima</a:t>
            </a:r>
            <a:r>
              <a:rPr lang="en-CA" baseline="0" dirty="0"/>
              <a:t> was demonstrated to be:</a:t>
            </a:r>
          </a:p>
          <a:p>
            <a:pPr marL="171450" indent="-171450">
              <a:buFont typeface="Arial" panose="020B0604020202020204" pitchFamily="34" charset="0"/>
              <a:buChar char="•"/>
            </a:pPr>
            <a:r>
              <a:rPr lang="en-CA" baseline="0" dirty="0"/>
              <a:t>Non-inferior in lymphoma</a:t>
            </a:r>
          </a:p>
          <a:p>
            <a:pPr marL="171450" indent="-171450">
              <a:buFont typeface="Arial" panose="020B0604020202020204" pitchFamily="34" charset="0"/>
              <a:buChar char="•"/>
            </a:pPr>
            <a:r>
              <a:rPr lang="en-CA" baseline="0" dirty="0"/>
              <a:t>Equivalent in RA</a:t>
            </a:r>
          </a:p>
          <a:p>
            <a:pPr marL="171450" indent="-171450">
              <a:buFont typeface="Arial" panose="020B0604020202020204" pitchFamily="34" charset="0"/>
              <a:buChar char="•"/>
            </a:pPr>
            <a:r>
              <a:rPr lang="en-CA" baseline="0" dirty="0"/>
              <a:t>But was not studied in CLL</a:t>
            </a:r>
          </a:p>
          <a:p>
            <a:pPr marL="171450" indent="-171450">
              <a:buFont typeface="Arial" panose="020B0604020202020204" pitchFamily="34" charset="0"/>
              <a:buChar char="•"/>
            </a:pPr>
            <a:endParaRPr lang="en-CA" baseline="0" dirty="0"/>
          </a:p>
          <a:p>
            <a:pPr marL="0" indent="0">
              <a:buFont typeface="Arial" panose="020B0604020202020204" pitchFamily="34" charset="0"/>
              <a:buNone/>
            </a:pPr>
            <a:r>
              <a:rPr lang="en-CA" baseline="0" dirty="0"/>
              <a:t>However, all are approved indications in Canada in the EU.</a:t>
            </a:r>
          </a:p>
          <a:p>
            <a:pPr marL="0" indent="0">
              <a:buFont typeface="Arial" panose="020B0604020202020204" pitchFamily="34" charset="0"/>
              <a:buNone/>
            </a:pPr>
            <a:endParaRPr lang="en-CA" baseline="0" dirty="0"/>
          </a:p>
          <a:p>
            <a:pPr marL="0" indent="0">
              <a:buFont typeface="Arial" panose="020B0604020202020204" pitchFamily="34" charset="0"/>
              <a:buNone/>
            </a:pPr>
            <a:r>
              <a:rPr lang="en-CA" baseline="0" dirty="0"/>
              <a:t>A similar strategy of having one type of trial in oncology and another type in RA was used by the other biosimilar that is approved in the EU.</a:t>
            </a:r>
            <a:endParaRPr lang="en-US" dirty="0"/>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32</a:t>
            </a:fld>
            <a:endParaRPr lang="en-US"/>
          </a:p>
        </p:txBody>
      </p:sp>
    </p:spTree>
    <p:extLst>
      <p:ext uri="{BB962C8B-B14F-4D97-AF65-F5344CB8AC3E}">
        <p14:creationId xmlns:p14="http://schemas.microsoft.com/office/powerpoint/2010/main" val="2329005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With respect to clinical operations and education, </a:t>
            </a:r>
          </a:p>
          <a:p>
            <a:endParaRPr lang="en-CA" sz="1200" dirty="0"/>
          </a:p>
          <a:p>
            <a:pPr marL="171450" indent="-171450">
              <a:buFont typeface="Arial" panose="020B0604020202020204" pitchFamily="34" charset="0"/>
              <a:buChar char="•"/>
            </a:pPr>
            <a:r>
              <a:rPr lang="en-US" sz="1200" dirty="0"/>
              <a:t>National Working Groups have been convened to address two major work streams, </a:t>
            </a:r>
            <a:r>
              <a:rPr lang="en-US" sz="1200" u="sng" dirty="0"/>
              <a:t>clinical operations</a:t>
            </a:r>
            <a:r>
              <a:rPr lang="en-US" sz="1200" dirty="0"/>
              <a:t> and </a:t>
            </a:r>
            <a:r>
              <a:rPr lang="en-US" sz="1200" u="sng" dirty="0"/>
              <a:t>education</a:t>
            </a:r>
            <a:r>
              <a:rPr lang="en-US" sz="1200" dirty="0"/>
              <a:t>. Stakeholders are: </a:t>
            </a:r>
          </a:p>
          <a:p>
            <a:pPr marL="800100" lvl="1" indent="-342900">
              <a:spcBef>
                <a:spcPts val="600"/>
              </a:spcBef>
              <a:buFont typeface="Arial" panose="020B0604020202020204" pitchFamily="34" charset="0"/>
              <a:buChar char="•"/>
            </a:pPr>
            <a:r>
              <a:rPr lang="en-US" sz="1200" dirty="0"/>
              <a:t>Evaluating the clinical process flow (drug procurement to administration) to ensure ease of implementation of biosimilars.</a:t>
            </a:r>
            <a:endParaRPr lang="en-US" sz="1200" strike="sngStrike" dirty="0"/>
          </a:p>
          <a:p>
            <a:pPr marL="800100" lvl="1" indent="-342900">
              <a:buFont typeface="Arial" panose="020B0604020202020204" pitchFamily="34" charset="0"/>
              <a:buChar char="•"/>
            </a:pPr>
            <a:r>
              <a:rPr lang="en-CA" sz="1200" dirty="0"/>
              <a:t>They are developing a position statement noting best practices (e.g. ISMP risk-mitigation strategies) to guide biosimilar implementation across Canada</a:t>
            </a:r>
            <a:r>
              <a:rPr lang="en-CA" sz="1200" baseline="0" dirty="0"/>
              <a:t> as well as</a:t>
            </a:r>
            <a:endParaRPr lang="en-CA" sz="1200" dirty="0"/>
          </a:p>
          <a:p>
            <a:pPr marL="800100" lvl="1" indent="-342900">
              <a:buFont typeface="Arial" panose="020B0604020202020204" pitchFamily="34" charset="0"/>
              <a:buChar char="•"/>
            </a:pPr>
            <a:r>
              <a:rPr lang="en-US" sz="1200" dirty="0"/>
              <a:t>Developing resources to raise awareness and educate clinicians and patients on biosimilars.</a:t>
            </a:r>
          </a:p>
          <a:p>
            <a:pPr marL="171450" indent="-171450">
              <a:spcBef>
                <a:spcPts val="1200"/>
              </a:spcBef>
              <a:buFont typeface="Arial" panose="020B0604020202020204" pitchFamily="34" charset="0"/>
              <a:buChar char="•"/>
            </a:pPr>
            <a:r>
              <a:rPr lang="en-US" sz="1200" dirty="0"/>
              <a:t>The implications for Clinicians are</a:t>
            </a:r>
          </a:p>
          <a:p>
            <a:pPr marL="800100" lvl="1" indent="-342900">
              <a:buFont typeface="Arial" panose="020B0604020202020204" pitchFamily="34" charset="0"/>
              <a:buChar char="•"/>
            </a:pPr>
            <a:r>
              <a:rPr lang="en-US" sz="1200" dirty="0"/>
              <a:t>Modified prescribing practices and </a:t>
            </a:r>
          </a:p>
          <a:p>
            <a:pPr marL="800100" lvl="1" indent="-342900">
              <a:buFont typeface="Arial" panose="020B0604020202020204" pitchFamily="34" charset="0"/>
              <a:buChar char="•"/>
            </a:pPr>
            <a:r>
              <a:rPr lang="en-US" sz="1200" dirty="0"/>
              <a:t>Accessible resources for clinicians and patients for informed clinician-patient conversation</a:t>
            </a:r>
          </a:p>
          <a:p>
            <a:endParaRPr lang="en-CA" sz="1200" dirty="0"/>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33</a:t>
            </a:fld>
            <a:endParaRPr lang="en-US"/>
          </a:p>
        </p:txBody>
      </p:sp>
    </p:spTree>
    <p:extLst>
      <p:ext uri="{BB962C8B-B14F-4D97-AF65-F5344CB8AC3E}">
        <p14:creationId xmlns:p14="http://schemas.microsoft.com/office/powerpoint/2010/main" val="4242063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mn-lt"/>
              </a:rPr>
              <a:t>What</a:t>
            </a:r>
            <a:r>
              <a:rPr lang="en-CA" baseline="0" dirty="0">
                <a:latin typeface="+mn-lt"/>
              </a:rPr>
              <a:t> happens post notice of compliance?</a:t>
            </a:r>
          </a:p>
          <a:p>
            <a:endParaRPr lang="en-CA" baseline="0" dirty="0">
              <a:latin typeface="+mn-lt"/>
            </a:endParaRPr>
          </a:p>
          <a:p>
            <a:pPr marL="171450" indent="-171450">
              <a:spcBef>
                <a:spcPts val="1200"/>
              </a:spcBef>
              <a:buFont typeface="Arial" panose="020B0604020202020204" pitchFamily="34" charset="0"/>
              <a:buChar char="•"/>
            </a:pPr>
            <a:r>
              <a:rPr lang="en-CA" dirty="0">
                <a:latin typeface="+mn-lt"/>
              </a:rPr>
              <a:t>As with all approved medications, biosimilar manufacturers must track the safety of their product (post-NOC* surveillance).</a:t>
            </a:r>
          </a:p>
          <a:p>
            <a:pPr marL="628650" lvl="1" indent="-171450">
              <a:buFont typeface="Arial" panose="020B0604020202020204" pitchFamily="34" charset="0"/>
              <a:buChar char="•"/>
            </a:pPr>
            <a:r>
              <a:rPr lang="en-CA" dirty="0">
                <a:latin typeface="+mn-lt"/>
              </a:rPr>
              <a:t>This includes class-specific safety information</a:t>
            </a:r>
          </a:p>
          <a:p>
            <a:pPr marL="171450" indent="-171450">
              <a:spcBef>
                <a:spcPts val="1200"/>
              </a:spcBef>
              <a:buFont typeface="Arial" panose="020B0604020202020204" pitchFamily="34" charset="0"/>
              <a:buChar char="•"/>
            </a:pPr>
            <a:r>
              <a:rPr lang="en-CA" dirty="0">
                <a:latin typeface="+mn-lt"/>
              </a:rPr>
              <a:t>Pharmacovigilance with biosimilars will occur in the same manner as with </a:t>
            </a:r>
            <a:r>
              <a:rPr lang="en-CA">
                <a:latin typeface="+mn-lt"/>
              </a:rPr>
              <a:t>all reference </a:t>
            </a:r>
            <a:r>
              <a:rPr lang="en-CA" dirty="0">
                <a:latin typeface="+mn-lt"/>
              </a:rPr>
              <a:t>biologics.</a:t>
            </a:r>
          </a:p>
          <a:p>
            <a:pPr marL="171450" indent="-171450">
              <a:spcBef>
                <a:spcPts val="1200"/>
              </a:spcBef>
              <a:buFont typeface="Arial" panose="020B0604020202020204" pitchFamily="34" charset="0"/>
              <a:buChar char="•"/>
            </a:pPr>
            <a:r>
              <a:rPr lang="en-CA" dirty="0">
                <a:latin typeface="Arial"/>
                <a:cs typeface="Arial"/>
              </a:rPr>
              <a:t>Immunogenicity will only be included in the post-NOC surveillance if there are concerns raised prior to approval or if there is insufficient information available</a:t>
            </a:r>
            <a:endParaRPr lang="en-CA" dirty="0">
              <a:latin typeface="+mn-lt"/>
            </a:endParaRPr>
          </a:p>
          <a:p>
            <a:pPr marL="171450" indent="-171450">
              <a:spcBef>
                <a:spcPts val="1200"/>
              </a:spcBef>
              <a:buFont typeface="Arial" panose="020B0604020202020204" pitchFamily="34" charset="0"/>
              <a:buChar char="•"/>
            </a:pPr>
            <a:r>
              <a:rPr lang="en-CA" dirty="0">
                <a:latin typeface="+mn-lt"/>
              </a:rPr>
              <a:t>Biosimilar manufacturers may also apply for more indications post-NOC.</a:t>
            </a:r>
            <a:endParaRPr lang="en-US" dirty="0">
              <a:latin typeface="+mn-lt"/>
            </a:endParaRPr>
          </a:p>
        </p:txBody>
      </p:sp>
      <p:sp>
        <p:nvSpPr>
          <p:cNvPr id="4" name="Slide Number Placeholder 3"/>
          <p:cNvSpPr>
            <a:spLocks noGrp="1"/>
          </p:cNvSpPr>
          <p:nvPr>
            <p:ph type="sldNum" sz="quarter" idx="10"/>
          </p:nvPr>
        </p:nvSpPr>
        <p:spPr/>
        <p:txBody>
          <a:bodyPr/>
          <a:lstStyle/>
          <a:p>
            <a:fld id="{6206F719-4870-419B-AF0B-06E0C41E4697}" type="slidenum">
              <a:rPr lang="en-US" smtClean="0"/>
              <a:t>34</a:t>
            </a:fld>
            <a:endParaRPr lang="en-US"/>
          </a:p>
        </p:txBody>
      </p:sp>
      <p:sp>
        <p:nvSpPr>
          <p:cNvPr id="5" name="Footer Placeholder 4"/>
          <p:cNvSpPr>
            <a:spLocks noGrp="1"/>
          </p:cNvSpPr>
          <p:nvPr>
            <p:ph type="ftr" sz="quarter" idx="11"/>
          </p:nvPr>
        </p:nvSpPr>
        <p:spPr/>
        <p:txBody>
          <a:bodyPr/>
          <a:lstStyle/>
          <a:p>
            <a:r>
              <a:rPr lang="en-US"/>
              <a:t>Please note – DRAFT only not for distribution</a:t>
            </a:r>
          </a:p>
        </p:txBody>
      </p:sp>
    </p:spTree>
    <p:extLst>
      <p:ext uri="{BB962C8B-B14F-4D97-AF65-F5344CB8AC3E}">
        <p14:creationId xmlns:p14="http://schemas.microsoft.com/office/powerpoint/2010/main" val="1429202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did Health Canada decide to identify biologic and biosimilar drugs?</a:t>
            </a:r>
          </a:p>
          <a:p>
            <a:endParaRPr lang="en-CA" dirty="0"/>
          </a:p>
          <a:p>
            <a:pPr marL="171450" indent="-171450">
              <a:lnSpc>
                <a:spcPct val="122000"/>
              </a:lnSpc>
              <a:spcBef>
                <a:spcPts val="1800"/>
              </a:spcBef>
              <a:buFont typeface="Arial" panose="020B0604020202020204" pitchFamily="34" charset="0"/>
              <a:buChar char="•"/>
            </a:pPr>
            <a:r>
              <a:rPr lang="en-US" dirty="0"/>
              <a:t>Health Canada has decided that biologic drugs, including biosimilars, will be identified by their unique brand name and non-proprietary (common) name, without the addition of a product-specific suffix.</a:t>
            </a:r>
          </a:p>
          <a:p>
            <a:pPr marL="171450" indent="-171450">
              <a:lnSpc>
                <a:spcPct val="122000"/>
              </a:lnSpc>
              <a:spcBef>
                <a:spcPts val="1800"/>
              </a:spcBef>
              <a:buFont typeface="Arial" panose="020B0604020202020204" pitchFamily="34" charset="0"/>
              <a:buChar char="•"/>
            </a:pPr>
            <a:r>
              <a:rPr lang="en-US" dirty="0"/>
              <a:t>Both the brand name and non-proprietary name should be used throughout the medication use process so that biologics that share the same non-proprietary name can be distinguished by their unique brand names.</a:t>
            </a:r>
          </a:p>
          <a:p>
            <a:pPr marL="171450" indent="-171450">
              <a:lnSpc>
                <a:spcPct val="122000"/>
              </a:lnSpc>
              <a:spcBef>
                <a:spcPts val="1800"/>
              </a:spcBef>
              <a:buFont typeface="Arial" panose="020B0604020202020204" pitchFamily="34" charset="0"/>
              <a:buChar char="•"/>
            </a:pPr>
            <a:r>
              <a:rPr lang="en-CA" dirty="0"/>
              <a:t>There will continue to be unique DIN’s for biologics and biosimilars.</a:t>
            </a:r>
          </a:p>
          <a:p>
            <a:endParaRPr lang="en-CA" dirty="0"/>
          </a:p>
          <a:p>
            <a:r>
              <a:rPr lang="en-CA" dirty="0"/>
              <a:t>The impacts of the naming policy is part of the mandate of the pan-Canadian Oncology Biosimilars Initiative’s Clinical</a:t>
            </a:r>
            <a:r>
              <a:rPr lang="en-CA" baseline="0" dirty="0"/>
              <a:t> Operations Working Group.  They will seek pan-Canadian consensus and best practices and will release a position statement on the impacts of biosimilars to clinical operations.</a:t>
            </a:r>
            <a:endParaRPr lang="en-US" dirty="0"/>
          </a:p>
        </p:txBody>
      </p:sp>
      <p:sp>
        <p:nvSpPr>
          <p:cNvPr id="4" name="Slide Number Placeholder 3"/>
          <p:cNvSpPr>
            <a:spLocks noGrp="1"/>
          </p:cNvSpPr>
          <p:nvPr>
            <p:ph type="sldNum" sz="quarter" idx="10"/>
          </p:nvPr>
        </p:nvSpPr>
        <p:spPr/>
        <p:txBody>
          <a:bodyPr/>
          <a:lstStyle/>
          <a:p>
            <a:fld id="{6206F719-4870-419B-AF0B-06E0C41E4697}" type="slidenum">
              <a:rPr lang="en-US" smtClean="0"/>
              <a:t>35</a:t>
            </a:fld>
            <a:endParaRPr lang="en-US"/>
          </a:p>
        </p:txBody>
      </p:sp>
      <p:sp>
        <p:nvSpPr>
          <p:cNvPr id="5" name="Footer Placeholder 4"/>
          <p:cNvSpPr>
            <a:spLocks noGrp="1"/>
          </p:cNvSpPr>
          <p:nvPr>
            <p:ph type="ftr" sz="quarter" idx="11"/>
          </p:nvPr>
        </p:nvSpPr>
        <p:spPr/>
        <p:txBody>
          <a:bodyPr/>
          <a:lstStyle/>
          <a:p>
            <a:r>
              <a:rPr lang="en-US"/>
              <a:t>Please note – DRAFT only not for distribution</a:t>
            </a:r>
          </a:p>
        </p:txBody>
      </p:sp>
    </p:spTree>
    <p:extLst>
      <p:ext uri="{BB962C8B-B14F-4D97-AF65-F5344CB8AC3E}">
        <p14:creationId xmlns:p14="http://schemas.microsoft.com/office/powerpoint/2010/main" val="3940408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will decisions</a:t>
            </a:r>
            <a:r>
              <a:rPr lang="en-CA" baseline="0" dirty="0"/>
              <a:t> on switching, extrapolating and funding be made?</a:t>
            </a:r>
          </a:p>
          <a:p>
            <a:endParaRPr lang="en-CA" baseline="0" dirty="0"/>
          </a:p>
          <a:p>
            <a:pPr marL="171450" indent="-171450">
              <a:buFont typeface="Arial" panose="020B0604020202020204" pitchFamily="34" charset="0"/>
              <a:buChar char="•"/>
            </a:pPr>
            <a:r>
              <a:rPr lang="en-US" dirty="0"/>
              <a:t>Decisions regarding switching and extrapolation of indications will be made by Canadian jurisdictions. </a:t>
            </a:r>
          </a:p>
          <a:p>
            <a:pPr marL="628650" lvl="1" indent="-171450">
              <a:buFont typeface="Arial" panose="020B0604020202020204" pitchFamily="34" charset="0"/>
              <a:buChar char="•"/>
            </a:pPr>
            <a:r>
              <a:rPr lang="en-US" dirty="0"/>
              <a:t>Expert committees are being engaged to help inform these decisions. </a:t>
            </a:r>
          </a:p>
          <a:p>
            <a:pPr marL="171450" indent="-171450">
              <a:spcBef>
                <a:spcPts val="1800"/>
              </a:spcBef>
              <a:buFont typeface="Arial" panose="020B0604020202020204" pitchFamily="34" charset="0"/>
              <a:buChar char="•"/>
            </a:pPr>
            <a:r>
              <a:rPr lang="en-US" dirty="0"/>
              <a:t>Public funding decisions for </a:t>
            </a:r>
            <a:r>
              <a:rPr lang="en-CA" dirty="0"/>
              <a:t>on-label and off-label </a:t>
            </a:r>
            <a:r>
              <a:rPr lang="en-US" dirty="0"/>
              <a:t>indications will also be made by jurisdictions.</a:t>
            </a:r>
            <a:endParaRPr lang="en-CA" dirty="0"/>
          </a:p>
          <a:p>
            <a:pPr marL="171450" indent="-171450">
              <a:spcBef>
                <a:spcPts val="1800"/>
              </a:spcBef>
              <a:buFont typeface="Arial" panose="020B0604020202020204" pitchFamily="34" charset="0"/>
              <a:buChar char="•"/>
            </a:pPr>
            <a:r>
              <a:rPr lang="en-CA" dirty="0"/>
              <a:t>Nearly all Canadian jurisdictions fund off-label indications for reference biologics.</a:t>
            </a:r>
          </a:p>
          <a:p>
            <a:pPr marL="628650" lvl="1" indent="-171450">
              <a:buFont typeface="Arial" panose="020B0604020202020204" pitchFamily="34" charset="0"/>
              <a:buChar char="•"/>
            </a:pPr>
            <a:r>
              <a:rPr lang="en-CA" dirty="0"/>
              <a:t>For</a:t>
            </a:r>
            <a:r>
              <a:rPr lang="en-CA" baseline="0" dirty="0"/>
              <a:t> example, </a:t>
            </a:r>
            <a:r>
              <a:rPr lang="en-CA" dirty="0"/>
              <a:t>bevacizumab is funded in cervical cancer but has not been Health Canada-approved for that indication.</a:t>
            </a:r>
            <a:endParaRPr lang="en-CA" baseline="0" dirty="0"/>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36</a:t>
            </a:fld>
            <a:endParaRPr lang="en-US"/>
          </a:p>
        </p:txBody>
      </p:sp>
    </p:spTree>
    <p:extLst>
      <p:ext uri="{BB962C8B-B14F-4D97-AF65-F5344CB8AC3E}">
        <p14:creationId xmlns:p14="http://schemas.microsoft.com/office/powerpoint/2010/main" val="1637464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z="1200" dirty="0"/>
              <a:t>Finally,</a:t>
            </a:r>
            <a:r>
              <a:rPr lang="en-CA" sz="1200" baseline="0" dirty="0"/>
              <a:t> here are the key takeaways from this presentation.</a:t>
            </a:r>
          </a:p>
          <a:p>
            <a:pPr marL="0" indent="0">
              <a:buFont typeface="Arial" panose="020B0604020202020204" pitchFamily="34" charset="0"/>
              <a:buNone/>
            </a:pPr>
            <a:endParaRPr lang="en-CA" sz="1200" baseline="0" dirty="0"/>
          </a:p>
          <a:p>
            <a:pPr marL="171450" indent="-171450">
              <a:spcBef>
                <a:spcPts val="2400"/>
              </a:spcBef>
              <a:buFont typeface="Arial" panose="020B0604020202020204" pitchFamily="34" charset="0"/>
              <a:buChar char="•"/>
            </a:pPr>
            <a:r>
              <a:rPr lang="en-CA" sz="1200" dirty="0"/>
              <a:t>Biologic medications are complex molecules with natural variability that are made inside living cells.</a:t>
            </a:r>
          </a:p>
          <a:p>
            <a:pPr marL="171450" indent="-171450">
              <a:spcBef>
                <a:spcPts val="2400"/>
              </a:spcBef>
              <a:buFont typeface="Arial" panose="020B0604020202020204" pitchFamily="34" charset="0"/>
              <a:buChar char="•"/>
            </a:pPr>
            <a:r>
              <a:rPr lang="en-CA" sz="1200" dirty="0"/>
              <a:t>Biosimilars are biologic medications that are highly similar to a reference biologic.</a:t>
            </a:r>
          </a:p>
          <a:p>
            <a:pPr marL="171450" indent="-171450">
              <a:spcBef>
                <a:spcPts val="2400"/>
              </a:spcBef>
              <a:buFont typeface="Arial" panose="020B0604020202020204" pitchFamily="34" charset="0"/>
              <a:buChar char="•"/>
            </a:pPr>
            <a:r>
              <a:rPr lang="en-CA" sz="1200" dirty="0"/>
              <a:t>Biologics and biosimilars are manufactured under the same international guidance for maintaining the comparability of the product.</a:t>
            </a:r>
          </a:p>
          <a:p>
            <a:pPr marL="171450" indent="-171450">
              <a:spcBef>
                <a:spcPts val="2400"/>
              </a:spcBef>
              <a:buFont typeface="Arial" panose="020B0604020202020204" pitchFamily="34" charset="0"/>
              <a:buChar char="•"/>
            </a:pPr>
            <a:r>
              <a:rPr lang="en-CA" sz="1200" dirty="0"/>
              <a:t>Biosimilars approved by Health Canada are safe and effective with no clinically meaningful differences from the reference biologic.</a:t>
            </a:r>
          </a:p>
          <a:p>
            <a:pPr marL="171450" indent="-171450">
              <a:spcBef>
                <a:spcPts val="2400"/>
              </a:spcBef>
              <a:buFont typeface="Arial" panose="020B0604020202020204" pitchFamily="34" charset="0"/>
              <a:buChar char="•"/>
            </a:pPr>
            <a:r>
              <a:rPr lang="en-CA" sz="1200" dirty="0"/>
              <a:t>Extrapolation of indications occurs with both reference biologics and biosimilars.</a:t>
            </a:r>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37</a:t>
            </a:fld>
            <a:endParaRPr lang="en-US"/>
          </a:p>
        </p:txBody>
      </p:sp>
    </p:spTree>
    <p:extLst>
      <p:ext uri="{BB962C8B-B14F-4D97-AF65-F5344CB8AC3E}">
        <p14:creationId xmlns:p14="http://schemas.microsoft.com/office/powerpoint/2010/main" val="500678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dirty="0"/>
              <a:t>The impact of biosimilars on oncology clinical practice is being evaluated across Canada by the pan-Canadian Oncology Biosimilars Initiative.</a:t>
            </a:r>
            <a:r>
              <a:rPr lang="en-US" b="0" dirty="0"/>
              <a:t> For further information on this, use the link below</a:t>
            </a:r>
            <a:r>
              <a:rPr lang="en-US" b="0" baseline="0" dirty="0"/>
              <a:t> or search for biosimilars at www.cancercareontario.ca</a:t>
            </a:r>
            <a:endParaRPr lang="en-US" b="0" dirty="0"/>
          </a:p>
          <a:p>
            <a:pPr marL="0" indent="0">
              <a:buFont typeface="Arial" panose="020B0604020202020204" pitchFamily="34" charset="0"/>
              <a:buNone/>
            </a:pPr>
            <a:endParaRPr lang="en-CA" dirty="0"/>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38</a:t>
            </a:fld>
            <a:endParaRPr lang="en-US"/>
          </a:p>
        </p:txBody>
      </p:sp>
    </p:spTree>
    <p:extLst>
      <p:ext uri="{BB962C8B-B14F-4D97-AF65-F5344CB8AC3E}">
        <p14:creationId xmlns:p14="http://schemas.microsoft.com/office/powerpoint/2010/main" val="2141416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39</a:t>
            </a:fld>
            <a:endParaRPr lang="en-US"/>
          </a:p>
        </p:txBody>
      </p:sp>
    </p:spTree>
    <p:extLst>
      <p:ext uri="{BB962C8B-B14F-4D97-AF65-F5344CB8AC3E}">
        <p14:creationId xmlns:p14="http://schemas.microsoft.com/office/powerpoint/2010/main" val="180179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a:latin typeface="+mn-lt"/>
                <a:cs typeface="Arial" panose="020B0604020202020204" pitchFamily="34" charset="0"/>
              </a:rPr>
              <a:t>What are biologics?</a:t>
            </a:r>
          </a:p>
          <a:p>
            <a:pPr marL="171450" indent="-171450">
              <a:lnSpc>
                <a:spcPct val="112000"/>
              </a:lnSpc>
              <a:spcBef>
                <a:spcPts val="600"/>
              </a:spcBef>
              <a:buFont typeface="Arial" panose="020B0604020202020204" pitchFamily="34" charset="0"/>
              <a:buChar char="•"/>
            </a:pPr>
            <a:r>
              <a:rPr lang="en-US" dirty="0">
                <a:latin typeface="+mn-lt"/>
                <a:cs typeface="Arial" panose="020B0604020202020204" pitchFamily="34" charset="0"/>
              </a:rPr>
              <a:t>A biologic is a complex protein molecule created inside a </a:t>
            </a:r>
            <a:r>
              <a:rPr lang="en-US" u="sng" dirty="0">
                <a:latin typeface="+mn-lt"/>
                <a:cs typeface="Arial" panose="020B0604020202020204" pitchFamily="34" charset="0"/>
              </a:rPr>
              <a:t>living cell or system</a:t>
            </a:r>
            <a:r>
              <a:rPr lang="en-US" dirty="0">
                <a:latin typeface="+mn-lt"/>
                <a:cs typeface="Arial" panose="020B0604020202020204" pitchFamily="34" charset="0"/>
              </a:rPr>
              <a:t>. </a:t>
            </a:r>
          </a:p>
          <a:p>
            <a:pPr marL="171450" indent="-171450">
              <a:lnSpc>
                <a:spcPct val="112000"/>
              </a:lnSpc>
              <a:spcBef>
                <a:spcPts val="600"/>
              </a:spcBef>
              <a:buFont typeface="Arial" panose="020B0604020202020204" pitchFamily="34" charset="0"/>
              <a:buChar char="•"/>
            </a:pPr>
            <a:r>
              <a:rPr lang="en-US" dirty="0">
                <a:latin typeface="+mn-lt"/>
                <a:cs typeface="Arial" panose="020B0604020202020204" pitchFamily="34" charset="0"/>
              </a:rPr>
              <a:t>This living cell (or system) can be a </a:t>
            </a:r>
            <a:r>
              <a:rPr lang="en-CA" dirty="0">
                <a:latin typeface="+mn-lt"/>
                <a:cs typeface="Arial" panose="020B0604020202020204" pitchFamily="34" charset="0"/>
              </a:rPr>
              <a:t>human/mammalian body, a bacterial cell or a cell line from a mammal. Examples of this</a:t>
            </a:r>
            <a:r>
              <a:rPr lang="en-CA" baseline="0" dirty="0">
                <a:latin typeface="+mn-lt"/>
                <a:cs typeface="Arial" panose="020B0604020202020204" pitchFamily="34" charset="0"/>
              </a:rPr>
              <a:t> are transgenic rabbits, E. Coli bacteria or Chinese Hamster Ovary cell lines.</a:t>
            </a:r>
            <a:endParaRPr lang="en-CA" dirty="0">
              <a:latin typeface="+mn-lt"/>
              <a:cs typeface="Arial" panose="020B0604020202020204" pitchFamily="34" charset="0"/>
            </a:endParaRPr>
          </a:p>
          <a:p>
            <a:pPr marL="171450" indent="-171450">
              <a:buFont typeface="Arial" panose="020B0604020202020204" pitchFamily="34" charset="0"/>
              <a:buChar char="•"/>
            </a:pPr>
            <a:r>
              <a:rPr lang="en-US" dirty="0">
                <a:latin typeface="+mn-lt"/>
                <a:cs typeface="Arial" panose="020B0604020202020204" pitchFamily="34" charset="0"/>
              </a:rPr>
              <a:t>These living cells (or systems) can produce the exact same </a:t>
            </a:r>
            <a:r>
              <a:rPr lang="en-US" u="sng" dirty="0">
                <a:latin typeface="+mn-lt"/>
                <a:cs typeface="Arial" panose="020B0604020202020204" pitchFamily="34" charset="0"/>
              </a:rPr>
              <a:t>protein</a:t>
            </a:r>
            <a:r>
              <a:rPr lang="en-US" dirty="0">
                <a:latin typeface="+mn-lt"/>
                <a:cs typeface="Arial" panose="020B0604020202020204" pitchFamily="34" charset="0"/>
              </a:rPr>
              <a:t> (in other words, the exact amino acid sequence) and higher level structures. </a:t>
            </a:r>
          </a:p>
          <a:p>
            <a:pPr marL="171450" indent="-171450">
              <a:spcBef>
                <a:spcPts val="1200"/>
              </a:spcBef>
              <a:buFont typeface="Arial" panose="020B0604020202020204" pitchFamily="34" charset="0"/>
              <a:buChar char="•"/>
            </a:pPr>
            <a:r>
              <a:rPr lang="en-US" dirty="0">
                <a:latin typeface="+mn-lt"/>
                <a:cs typeface="Arial" panose="020B0604020202020204" pitchFamily="34" charset="0"/>
              </a:rPr>
              <a:t>Biologics help to treat diseases and medical conditions, including: cancers, arthritis, psoriasis, inflammatory digestive</a:t>
            </a:r>
            <a:r>
              <a:rPr lang="en-US" baseline="0" dirty="0">
                <a:latin typeface="+mn-lt"/>
                <a:cs typeface="Arial" panose="020B0604020202020204" pitchFamily="34" charset="0"/>
              </a:rPr>
              <a:t> disorders, growth disorders and diabetes.</a:t>
            </a:r>
          </a:p>
          <a:p>
            <a:pPr marL="171450" indent="-171450">
              <a:spcBef>
                <a:spcPts val="1200"/>
              </a:spcBef>
              <a:buFont typeface="Arial" panose="020B0604020202020204" pitchFamily="34" charset="0"/>
              <a:buChar char="•"/>
            </a:pPr>
            <a:endParaRPr lang="en-CA" dirty="0">
              <a:latin typeface="+mn-lt"/>
              <a:cs typeface="Arial" panose="020B0604020202020204" pitchFamily="34" charset="0"/>
            </a:endParaRPr>
          </a:p>
          <a:p>
            <a:pPr marL="8687" lvl="0"/>
            <a:r>
              <a:rPr lang="en-CA" dirty="0">
                <a:latin typeface="+mn-lt"/>
                <a:cs typeface="Arial" panose="020B0604020202020204" pitchFamily="34" charset="0"/>
              </a:rPr>
              <a:t>The</a:t>
            </a:r>
            <a:r>
              <a:rPr lang="en-CA" baseline="0" dirty="0">
                <a:latin typeface="+mn-lt"/>
                <a:cs typeface="Arial" panose="020B0604020202020204" pitchFamily="34" charset="0"/>
              </a:rPr>
              <a:t> next slide is a visual representation of the differences between small molecules, simple biologics and very complex biologics</a:t>
            </a:r>
            <a:endParaRPr lang="en-US" dirty="0">
              <a:latin typeface="+mn-lt"/>
              <a:cs typeface="Arial" panose="020B0604020202020204" pitchFamily="34" charset="0"/>
            </a:endParaRPr>
          </a:p>
          <a:p>
            <a:endParaRPr lang="en-CA" dirty="0" smtClean="0">
              <a:latin typeface="+mn-lt"/>
              <a:cs typeface="Arial" panose="020B0604020202020204" pitchFamily="34" charset="0"/>
            </a:endParaRPr>
          </a:p>
          <a:p>
            <a:r>
              <a:rPr lang="en-CA" dirty="0" smtClean="0">
                <a:latin typeface="+mn-lt"/>
                <a:cs typeface="Arial" panose="020B0604020202020204" pitchFamily="34" charset="0"/>
              </a:rPr>
              <a:t>+++++++++++++++++++++++++++++++++++++++++++++++++++</a:t>
            </a:r>
          </a:p>
          <a:p>
            <a:r>
              <a:rPr lang="en-CA" dirty="0" err="1" smtClean="0">
                <a:latin typeface="+mn-lt"/>
                <a:cs typeface="Arial" panose="020B0604020202020204" pitchFamily="34" charset="0"/>
              </a:rPr>
              <a:t>E.Coli</a:t>
            </a:r>
            <a:r>
              <a:rPr lang="en-CA" dirty="0" smtClean="0">
                <a:latin typeface="+mn-lt"/>
                <a:cs typeface="Arial" panose="020B0604020202020204" pitchFamily="34" charset="0"/>
              </a:rPr>
              <a:t> cells</a:t>
            </a:r>
            <a:r>
              <a:rPr lang="en-CA" baseline="0" dirty="0" smtClean="0">
                <a:latin typeface="+mn-lt"/>
                <a:cs typeface="Arial" panose="020B0604020202020204" pitchFamily="34" charset="0"/>
              </a:rPr>
              <a:t> are used for non-glycosylated biologics (e.g. Insulin, </a:t>
            </a:r>
            <a:r>
              <a:rPr lang="en-US" baseline="0" dirty="0" err="1" smtClean="0">
                <a:latin typeface="+mn-lt"/>
                <a:cs typeface="Arial" panose="020B0604020202020204" pitchFamily="34" charset="0"/>
              </a:rPr>
              <a:t>filgrastim</a:t>
            </a:r>
            <a:r>
              <a:rPr lang="en-US" baseline="0" dirty="0" smtClean="0">
                <a:latin typeface="+mn-lt"/>
                <a:cs typeface="Arial" panose="020B0604020202020204" pitchFamily="34" charset="0"/>
              </a:rPr>
              <a:t>) while mammalian cells are needed when glycosylation is required</a:t>
            </a:r>
          </a:p>
          <a:p>
            <a:endParaRPr lang="en-CA" baseline="0" dirty="0" smtClean="0">
              <a:latin typeface="+mn-lt"/>
              <a:cs typeface="Arial" panose="020B0604020202020204" pitchFamily="34" charset="0"/>
            </a:endParaRPr>
          </a:p>
          <a:p>
            <a:r>
              <a:rPr lang="en-CA" baseline="0" dirty="0" smtClean="0">
                <a:latin typeface="+mn-lt"/>
                <a:cs typeface="Arial" panose="020B0604020202020204" pitchFamily="34" charset="0"/>
              </a:rPr>
              <a:t>Types of mammalian cell lines include Chinese Hamster Ovary cells (CHO), </a:t>
            </a:r>
            <a:r>
              <a:rPr lang="en-CA" baseline="0" dirty="0" err="1" smtClean="0">
                <a:latin typeface="+mn-lt"/>
                <a:cs typeface="Arial" panose="020B0604020202020204" pitchFamily="34" charset="0"/>
              </a:rPr>
              <a:t>Murin</a:t>
            </a:r>
            <a:r>
              <a:rPr lang="en-CA" baseline="0" dirty="0" smtClean="0">
                <a:latin typeface="+mn-lt"/>
                <a:cs typeface="Arial" panose="020B0604020202020204" pitchFamily="34" charset="0"/>
              </a:rPr>
              <a:t> </a:t>
            </a:r>
            <a:r>
              <a:rPr lang="en-CA" baseline="0" dirty="0" err="1" smtClean="0">
                <a:latin typeface="+mn-lt"/>
                <a:cs typeface="Arial" panose="020B0604020202020204" pitchFamily="34" charset="0"/>
              </a:rPr>
              <a:t>hybridomas</a:t>
            </a:r>
            <a:r>
              <a:rPr lang="en-CA" baseline="0" dirty="0" smtClean="0">
                <a:latin typeface="+mn-lt"/>
                <a:cs typeface="Arial" panose="020B0604020202020204" pitchFamily="34" charset="0"/>
              </a:rPr>
              <a:t> (mouse myeloma cells), Human Embryonic Kidney cells</a:t>
            </a:r>
          </a:p>
        </p:txBody>
      </p:sp>
      <p:sp>
        <p:nvSpPr>
          <p:cNvPr id="4" name="Slide Number Placeholder 3"/>
          <p:cNvSpPr>
            <a:spLocks noGrp="1"/>
          </p:cNvSpPr>
          <p:nvPr>
            <p:ph type="sldNum" sz="quarter" idx="5"/>
          </p:nvPr>
        </p:nvSpPr>
        <p:spPr/>
        <p:txBody>
          <a:bodyPr/>
          <a:lstStyle/>
          <a:p>
            <a:fld id="{3CDB5A47-B226-5640-B516-E867C6D73CA4}" type="slidenum">
              <a:rPr lang="en-US" smtClean="0"/>
              <a:t>4</a:t>
            </a:fld>
            <a:endParaRPr lang="en-US"/>
          </a:p>
        </p:txBody>
      </p:sp>
      <p:sp>
        <p:nvSpPr>
          <p:cNvPr id="5" name="Footer Placeholder 4"/>
          <p:cNvSpPr>
            <a:spLocks noGrp="1"/>
          </p:cNvSpPr>
          <p:nvPr>
            <p:ph type="ftr" sz="quarter" idx="10"/>
          </p:nvPr>
        </p:nvSpPr>
        <p:spPr/>
        <p:txBody>
          <a:bodyPr/>
          <a:lstStyle/>
          <a:p>
            <a:r>
              <a:rPr lang="en-US"/>
              <a:t>Please note – DRAFT only not for distribution</a:t>
            </a:r>
          </a:p>
        </p:txBody>
      </p:sp>
    </p:spTree>
    <p:extLst>
      <p:ext uri="{BB962C8B-B14F-4D97-AF65-F5344CB8AC3E}">
        <p14:creationId xmlns:p14="http://schemas.microsoft.com/office/powerpoint/2010/main" val="4118507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mn-lt"/>
                <a:cs typeface="Arial" panose="020B0604020202020204" pitchFamily="34" charset="0"/>
              </a:rPr>
              <a:t>Information about the Creative</a:t>
            </a:r>
            <a:r>
              <a:rPr lang="en-CA" sz="1200" baseline="0" dirty="0" smtClean="0">
                <a:latin typeface="+mn-lt"/>
                <a:cs typeface="Arial" panose="020B0604020202020204" pitchFamily="34" charset="0"/>
              </a:rPr>
              <a:t> Commons License </a:t>
            </a:r>
            <a:r>
              <a:rPr lang="en-CA" dirty="0" smtClean="0">
                <a:hlinkClick r:id="rId3"/>
              </a:rPr>
              <a:t>https://creativecommons.org/licenses/by-nc/4.0/</a:t>
            </a:r>
            <a:endParaRPr lang="en-CA" dirty="0" smtClean="0"/>
          </a:p>
          <a:p>
            <a:endParaRPr lang="en-CA" sz="1200" dirty="0" smtClean="0">
              <a:latin typeface="+mn-lt"/>
              <a:cs typeface="Arial" panose="020B0604020202020204" pitchFamily="34" charset="0"/>
            </a:endParaRPr>
          </a:p>
          <a:p>
            <a:r>
              <a:rPr lang="en-US" sz="1200" dirty="0" smtClean="0">
                <a:latin typeface="+mn-lt"/>
                <a:cs typeface="Arial" panose="020B0604020202020204" pitchFamily="34" charset="0"/>
              </a:rPr>
              <a:t>You are </a:t>
            </a:r>
            <a:r>
              <a:rPr lang="en-US" sz="1200" b="1" u="sng" dirty="0" smtClean="0">
                <a:latin typeface="+mn-lt"/>
                <a:cs typeface="Arial" panose="020B0604020202020204" pitchFamily="34" charset="0"/>
              </a:rPr>
              <a:t>free</a:t>
            </a:r>
            <a:r>
              <a:rPr lang="en-US" sz="1200" dirty="0" smtClean="0">
                <a:latin typeface="+mn-lt"/>
                <a:cs typeface="Arial" panose="020B0604020202020204" pitchFamily="34" charset="0"/>
              </a:rPr>
              <a:t> to:</a:t>
            </a:r>
          </a:p>
          <a:p>
            <a:endParaRPr lang="en-US" sz="1200" dirty="0" smtClean="0">
              <a:latin typeface="+mn-lt"/>
              <a:cs typeface="Arial" panose="020B0604020202020204" pitchFamily="34" charset="0"/>
            </a:endParaRPr>
          </a:p>
          <a:p>
            <a:r>
              <a:rPr lang="en-US" sz="1200" b="1" dirty="0" smtClean="0">
                <a:latin typeface="+mn-lt"/>
                <a:cs typeface="Arial" panose="020B0604020202020204" pitchFamily="34" charset="0"/>
              </a:rPr>
              <a:t>Share</a:t>
            </a:r>
            <a:r>
              <a:rPr lang="en-US" sz="1200" dirty="0" smtClean="0">
                <a:latin typeface="+mn-lt"/>
                <a:cs typeface="Arial" panose="020B0604020202020204" pitchFamily="34" charset="0"/>
              </a:rPr>
              <a:t> — copy and redistribute the material in any medium or format</a:t>
            </a:r>
          </a:p>
          <a:p>
            <a:r>
              <a:rPr lang="en-US" sz="1200" b="1" dirty="0" smtClean="0">
                <a:latin typeface="+mn-lt"/>
                <a:cs typeface="Arial" panose="020B0604020202020204" pitchFamily="34" charset="0"/>
              </a:rPr>
              <a:t>Adapt</a:t>
            </a:r>
            <a:r>
              <a:rPr lang="en-US" sz="1200" dirty="0" smtClean="0">
                <a:latin typeface="+mn-lt"/>
                <a:cs typeface="Arial" panose="020B0604020202020204" pitchFamily="34" charset="0"/>
              </a:rPr>
              <a:t> — remix, transform, and build upon the material</a:t>
            </a:r>
          </a:p>
          <a:p>
            <a:endParaRPr lang="en-US" sz="1200" dirty="0" smtClean="0">
              <a:latin typeface="+mn-lt"/>
              <a:cs typeface="Arial" panose="020B0604020202020204" pitchFamily="34" charset="0"/>
            </a:endParaRPr>
          </a:p>
          <a:p>
            <a:pPr lvl="0"/>
            <a:r>
              <a:rPr lang="en-US" sz="1200" dirty="0" smtClean="0">
                <a:latin typeface="+mn-lt"/>
                <a:cs typeface="Arial" panose="020B0604020202020204" pitchFamily="34" charset="0"/>
              </a:rPr>
              <a:t>(The licensor cannot revoke these freedoms as long as you follow the license terms.)</a:t>
            </a:r>
          </a:p>
          <a:p>
            <a:endParaRPr lang="en-US" sz="1200" dirty="0" smtClean="0">
              <a:latin typeface="+mn-lt"/>
              <a:cs typeface="Arial" panose="020B0604020202020204" pitchFamily="34" charset="0"/>
            </a:endParaRPr>
          </a:p>
          <a:p>
            <a:r>
              <a:rPr lang="en-US" sz="1200" dirty="0" smtClean="0">
                <a:latin typeface="+mn-lt"/>
                <a:cs typeface="Arial" panose="020B0604020202020204" pitchFamily="34" charset="0"/>
              </a:rPr>
              <a:t>Under the following terms:</a:t>
            </a:r>
          </a:p>
          <a:p>
            <a:endParaRPr lang="en-US" sz="1200" dirty="0" smtClean="0">
              <a:latin typeface="+mn-lt"/>
              <a:cs typeface="Arial" panose="020B0604020202020204" pitchFamily="34" charset="0"/>
            </a:endParaRPr>
          </a:p>
          <a:p>
            <a:r>
              <a:rPr lang="en-US" sz="1200" b="1" dirty="0" smtClean="0">
                <a:latin typeface="+mn-lt"/>
                <a:cs typeface="Arial" panose="020B0604020202020204" pitchFamily="34" charset="0"/>
              </a:rPr>
              <a:t>Attribution</a:t>
            </a:r>
            <a:r>
              <a:rPr lang="en-US" sz="1200" dirty="0" smtClean="0">
                <a:latin typeface="+mn-lt"/>
                <a:cs typeface="Arial" panose="020B0604020202020204" pitchFamily="34" charset="0"/>
              </a:rPr>
              <a:t> — You must give appropriate credit, provide a link to the license, and indicate if changes were made. You may do so in any reasonable manner, but not in any way that suggests the licensor endorses you or your use.</a:t>
            </a:r>
          </a:p>
          <a:p>
            <a:endParaRPr lang="en-CA" sz="1200" dirty="0" smtClean="0">
              <a:latin typeface="+mn-lt"/>
              <a:cs typeface="Arial" panose="020B0604020202020204" pitchFamily="34" charset="0"/>
            </a:endParaRPr>
          </a:p>
          <a:p>
            <a:pPr marL="171450" indent="-171450">
              <a:buFont typeface="Arial" panose="020B0604020202020204" pitchFamily="34" charset="0"/>
              <a:buChar char="•"/>
            </a:pPr>
            <a:r>
              <a:rPr lang="en-CA" sz="1200" dirty="0" smtClean="0">
                <a:latin typeface="+mn-lt"/>
                <a:cs typeface="Arial" panose="020B0604020202020204" pitchFamily="34" charset="0"/>
              </a:rPr>
              <a:t>More details about this from the website:</a:t>
            </a:r>
            <a:r>
              <a:rPr lang="en-CA" sz="1200" baseline="0" dirty="0" smtClean="0">
                <a:latin typeface="+mn-lt"/>
                <a:cs typeface="Arial" panose="020B0604020202020204" pitchFamily="34" charset="0"/>
              </a:rPr>
              <a:t> “L</a:t>
            </a:r>
            <a:r>
              <a:rPr lang="en-US" sz="1200" baseline="0" dirty="0" err="1" smtClean="0">
                <a:latin typeface="+mn-lt"/>
                <a:cs typeface="Arial" panose="020B0604020202020204" pitchFamily="34" charset="0"/>
              </a:rPr>
              <a:t>icensees</a:t>
            </a:r>
            <a:r>
              <a:rPr lang="en-US" sz="1200" baseline="0" dirty="0" smtClean="0">
                <a:latin typeface="+mn-lt"/>
                <a:cs typeface="Arial" panose="020B0604020202020204" pitchFamily="34" charset="0"/>
              </a:rPr>
              <a:t> are required to indicate if they made modifications to the licensed material. This obligation applies whether or not the modifications produced adapted material. As with all other attribution and marking requirements, this may be done in a manner reasonable to the means, medium, and context. For example, "This section is an excerpt of the original." For trivial modifications, such as correcting spelling errors, it may be reasonable to omit the notice.”</a:t>
            </a:r>
          </a:p>
          <a:p>
            <a:endParaRPr lang="en-CA" sz="1200" baseline="0" dirty="0" smtClean="0">
              <a:latin typeface="+mn-lt"/>
              <a:cs typeface="Arial" panose="020B0604020202020204" pitchFamily="34" charset="0"/>
            </a:endParaRPr>
          </a:p>
          <a:p>
            <a:pPr marL="171450" indent="-171450">
              <a:buFont typeface="Arial" panose="020B0604020202020204" pitchFamily="34" charset="0"/>
              <a:buChar char="•"/>
            </a:pPr>
            <a:r>
              <a:rPr lang="en-CA" sz="1200" baseline="0" dirty="0" smtClean="0">
                <a:latin typeface="+mn-lt"/>
                <a:cs typeface="Arial" panose="020B0604020202020204" pitchFamily="34" charset="0"/>
              </a:rPr>
              <a:t>Adaptations such as adding jurisdiction branding does not require a notice as this work was produced for the pan-Canadian Biosimilar Initiative and was funded by the pCPA, representing all of the jurisdictions. Hiding slides where the information is not relevant and is </a:t>
            </a:r>
            <a:r>
              <a:rPr lang="en-CA" sz="1200" b="1" u="sng" baseline="0" dirty="0" smtClean="0">
                <a:latin typeface="+mn-lt"/>
                <a:cs typeface="Arial" panose="020B0604020202020204" pitchFamily="34" charset="0"/>
              </a:rPr>
              <a:t>not</a:t>
            </a:r>
            <a:r>
              <a:rPr lang="en-CA" sz="1200" baseline="0" dirty="0" smtClean="0">
                <a:latin typeface="+mn-lt"/>
                <a:cs typeface="Arial" panose="020B0604020202020204" pitchFamily="34" charset="0"/>
              </a:rPr>
              <a:t> replaced by newly created slides with similar content does not require notice.  Removing slides and </a:t>
            </a:r>
            <a:r>
              <a:rPr lang="en-CA" sz="1200" b="1" u="sng" baseline="0" dirty="0" smtClean="0">
                <a:latin typeface="+mn-lt"/>
                <a:cs typeface="Arial" panose="020B0604020202020204" pitchFamily="34" charset="0"/>
              </a:rPr>
              <a:t>replacing</a:t>
            </a:r>
            <a:r>
              <a:rPr lang="en-CA" sz="1200" baseline="0" dirty="0" smtClean="0">
                <a:latin typeface="+mn-lt"/>
                <a:cs typeface="Arial" panose="020B0604020202020204" pitchFamily="34" charset="0"/>
              </a:rPr>
              <a:t> the content with similar content that is not consistent with the information provided in the original slides does require a notice of the changes.</a:t>
            </a:r>
            <a:endParaRPr lang="en-US" sz="1200" dirty="0" smtClean="0">
              <a:latin typeface="+mn-lt"/>
              <a:cs typeface="Arial" panose="020B0604020202020204" pitchFamily="34" charset="0"/>
            </a:endParaRPr>
          </a:p>
          <a:p>
            <a:endParaRPr lang="en-CA" sz="1200" dirty="0" smtClean="0">
              <a:latin typeface="+mn-lt"/>
              <a:cs typeface="Arial" panose="020B0604020202020204" pitchFamily="34" charset="0"/>
            </a:endParaRPr>
          </a:p>
          <a:p>
            <a:r>
              <a:rPr lang="en-US" dirty="0" smtClean="0">
                <a:hlinkClick r:id="rId4"/>
              </a:rPr>
              <a:t>https://wiki.creativecommons.org/wiki/Best_practices_for_attribution#This_is_a_good_attribution_for_material_you_modified_slightly</a:t>
            </a:r>
            <a:endParaRPr lang="en-US" sz="1200" dirty="0" smtClean="0">
              <a:latin typeface="+mn-lt"/>
              <a:cs typeface="Arial" panose="020B0604020202020204" pitchFamily="34" charset="0"/>
            </a:endParaRPr>
          </a:p>
          <a:p>
            <a:endParaRPr lang="en-US" sz="1200" dirty="0" smtClean="0">
              <a:latin typeface="+mn-lt"/>
              <a:cs typeface="Arial" panose="020B0604020202020204" pitchFamily="34" charset="0"/>
            </a:endParaRPr>
          </a:p>
          <a:p>
            <a:r>
              <a:rPr lang="en-US" sz="1200" b="1" dirty="0" err="1" smtClean="0">
                <a:latin typeface="+mn-lt"/>
                <a:cs typeface="Arial" panose="020B0604020202020204" pitchFamily="34" charset="0"/>
              </a:rPr>
              <a:t>NonCommercial</a:t>
            </a:r>
            <a:r>
              <a:rPr lang="en-US" sz="1200" dirty="0" smtClean="0">
                <a:latin typeface="+mn-lt"/>
                <a:cs typeface="Arial" panose="020B0604020202020204" pitchFamily="34" charset="0"/>
              </a:rPr>
              <a:t> — You may not use the material for commercial purposes.</a:t>
            </a:r>
          </a:p>
          <a:p>
            <a:endParaRPr lang="en-US" sz="1200" dirty="0" smtClean="0">
              <a:latin typeface="+mn-lt"/>
              <a:cs typeface="Arial" panose="020B0604020202020204" pitchFamily="34" charset="0"/>
            </a:endParaRPr>
          </a:p>
          <a:p>
            <a:r>
              <a:rPr lang="en-US" sz="1200" b="1" dirty="0" smtClean="0">
                <a:latin typeface="+mn-lt"/>
                <a:cs typeface="Arial" panose="020B0604020202020204" pitchFamily="34" charset="0"/>
              </a:rPr>
              <a:t>No additional restrictions </a:t>
            </a:r>
            <a:r>
              <a:rPr lang="en-US" sz="1200" dirty="0" smtClean="0">
                <a:latin typeface="+mn-lt"/>
                <a:cs typeface="Arial" panose="020B0604020202020204" pitchFamily="34" charset="0"/>
              </a:rPr>
              <a:t>— You may not apply legal terms or technological measures that legally restrict others from doing anything the license permits.</a:t>
            </a:r>
            <a:endParaRPr lang="en-US" sz="1200" dirty="0">
              <a:latin typeface="+mn-lt"/>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40</a:t>
            </a:fld>
            <a:endParaRPr lang="en-US"/>
          </a:p>
        </p:txBody>
      </p:sp>
    </p:spTree>
    <p:extLst>
      <p:ext uri="{BB962C8B-B14F-4D97-AF65-F5344CB8AC3E}">
        <p14:creationId xmlns:p14="http://schemas.microsoft.com/office/powerpoint/2010/main" val="3402575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CA" dirty="0">
                <a:latin typeface="+mn-lt"/>
                <a:cs typeface="Arial" panose="020B0604020202020204" pitchFamily="34" charset="0"/>
              </a:rPr>
              <a:t>Small molecules (e.g. aspirin) are chemically synthesized and have a very small molecular weight</a:t>
            </a:r>
          </a:p>
          <a:p>
            <a:pPr marL="174708" indent="-174708">
              <a:buFont typeface="Arial" panose="020B0604020202020204" pitchFamily="34" charset="0"/>
              <a:buChar char="•"/>
            </a:pPr>
            <a:r>
              <a:rPr lang="en-CA" dirty="0">
                <a:latin typeface="+mn-lt"/>
                <a:cs typeface="Arial" panose="020B0604020202020204" pitchFamily="34" charset="0"/>
              </a:rPr>
              <a:t>Biologics are more complicated in structure and require a living system for replication</a:t>
            </a:r>
          </a:p>
          <a:p>
            <a:pPr marL="640594" lvl="1" indent="-174708">
              <a:buFont typeface="Arial" panose="020B0604020202020204" pitchFamily="34" charset="0"/>
              <a:buChar char="•"/>
            </a:pPr>
            <a:r>
              <a:rPr lang="en-CA" dirty="0">
                <a:latin typeface="+mn-lt"/>
                <a:cs typeface="Arial" panose="020B0604020202020204" pitchFamily="34" charset="0"/>
              </a:rPr>
              <a:t>Simple proteins like insulin can be created inside E. Coli cells.  Natural insulin has 51 amino acids, and synthetic insulins have 50-53 amino acids</a:t>
            </a:r>
          </a:p>
          <a:p>
            <a:pPr marL="640594" lvl="1" indent="-174708">
              <a:buFont typeface="Arial" panose="020B0604020202020204" pitchFamily="34" charset="0"/>
              <a:buChar char="•"/>
            </a:pPr>
            <a:r>
              <a:rPr lang="en-CA" dirty="0">
                <a:latin typeface="+mn-lt"/>
                <a:cs typeface="Arial" panose="020B0604020202020204" pitchFamily="34" charset="0"/>
              </a:rPr>
              <a:t>Larger proteins, like </a:t>
            </a:r>
            <a:r>
              <a:rPr lang="en-CA" dirty="0" err="1">
                <a:latin typeface="+mn-lt"/>
                <a:cs typeface="Arial" panose="020B0604020202020204" pitchFamily="34" charset="0"/>
              </a:rPr>
              <a:t>erythropoetins</a:t>
            </a:r>
            <a:r>
              <a:rPr lang="en-CA" dirty="0">
                <a:latin typeface="+mn-lt"/>
                <a:cs typeface="Arial" panose="020B0604020202020204" pitchFamily="34" charset="0"/>
              </a:rPr>
              <a:t>, need to be produced by mammalian cells.  </a:t>
            </a:r>
            <a:r>
              <a:rPr lang="en-CA" dirty="0" err="1">
                <a:latin typeface="+mn-lt"/>
                <a:cs typeface="Arial" panose="020B0604020202020204" pitchFamily="34" charset="0"/>
              </a:rPr>
              <a:t>Erythropoetins</a:t>
            </a:r>
            <a:r>
              <a:rPr lang="en-CA" dirty="0">
                <a:latin typeface="+mn-lt"/>
                <a:cs typeface="Arial" panose="020B0604020202020204" pitchFamily="34" charset="0"/>
              </a:rPr>
              <a:t> have approximately 165 amino acids and 40-50% of their molecular weight is made up of sugars</a:t>
            </a:r>
          </a:p>
          <a:p>
            <a:pPr marL="640594" lvl="1" indent="-174708">
              <a:buFont typeface="Arial" panose="020B0604020202020204" pitchFamily="34" charset="0"/>
              <a:buChar char="•"/>
            </a:pPr>
            <a:r>
              <a:rPr lang="en-CA" dirty="0">
                <a:latin typeface="+mn-lt"/>
                <a:cs typeface="Arial" panose="020B0604020202020204" pitchFamily="34" charset="0"/>
              </a:rPr>
              <a:t>Complex large molecules, like monoclonal antibodies, are also produced by mammalian cells.  They can have more than 1600 amino acids and do have sugar residues as well</a:t>
            </a:r>
            <a:endParaRPr lang="en-US" dirty="0">
              <a:latin typeface="+mn-lt"/>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5</a:t>
            </a:fld>
            <a:endParaRPr lang="en-US"/>
          </a:p>
        </p:txBody>
      </p:sp>
    </p:spTree>
    <p:extLst>
      <p:ext uri="{BB962C8B-B14F-4D97-AF65-F5344CB8AC3E}">
        <p14:creationId xmlns:p14="http://schemas.microsoft.com/office/powerpoint/2010/main" val="4213169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a:latin typeface="+mn-lt"/>
                <a:cs typeface="Arial" panose="020B0604020202020204" pitchFamily="34" charset="0"/>
              </a:rPr>
              <a:t>What are biosimilars?</a:t>
            </a:r>
          </a:p>
          <a:p>
            <a:pPr marL="171450" indent="-171450">
              <a:spcBef>
                <a:spcPts val="1200"/>
              </a:spcBef>
              <a:buFont typeface="Arial" panose="020B0604020202020204" pitchFamily="34" charset="0"/>
              <a:buChar char="•"/>
            </a:pPr>
            <a:r>
              <a:rPr lang="en-US" dirty="0">
                <a:latin typeface="+mn-lt"/>
                <a:cs typeface="Arial" panose="020B0604020202020204" pitchFamily="34" charset="0"/>
              </a:rPr>
              <a:t>A biosimilar is a biologic medication that is demonstrated to be highly similar to a biologic medication that is currently marketed (a.k.a. reference biologic).</a:t>
            </a:r>
            <a:endParaRPr lang="en-CA" dirty="0">
              <a:latin typeface="+mn-lt"/>
              <a:cs typeface="Arial" panose="020B0604020202020204" pitchFamily="34" charset="0"/>
            </a:endParaRPr>
          </a:p>
          <a:p>
            <a:pPr marL="628650" lvl="1" indent="-171450">
              <a:spcBef>
                <a:spcPts val="600"/>
              </a:spcBef>
              <a:buFont typeface="Arial" panose="020B0604020202020204" pitchFamily="34" charset="0"/>
              <a:buChar char="•"/>
            </a:pPr>
            <a:r>
              <a:rPr lang="en-CA" dirty="0">
                <a:latin typeface="+mn-lt"/>
                <a:cs typeface="Arial" panose="020B0604020202020204" pitchFamily="34" charset="0"/>
              </a:rPr>
              <a:t>They can be sold in Canada once the patent of the innovator company has expired.</a:t>
            </a:r>
            <a:endParaRPr lang="en-US" dirty="0">
              <a:latin typeface="+mn-lt"/>
              <a:cs typeface="Arial" panose="020B0604020202020204" pitchFamily="34" charset="0"/>
            </a:endParaRPr>
          </a:p>
          <a:p>
            <a:pPr marL="171450" indent="-171450">
              <a:spcBef>
                <a:spcPts val="1800"/>
              </a:spcBef>
              <a:buFont typeface="Arial" panose="020B0604020202020204" pitchFamily="34" charset="0"/>
              <a:buChar char="•"/>
            </a:pPr>
            <a:r>
              <a:rPr lang="en-US" dirty="0">
                <a:latin typeface="+mn-lt"/>
                <a:cs typeface="Arial" panose="020B0604020202020204" pitchFamily="34" charset="0"/>
              </a:rPr>
              <a:t>Biosimilars are not necessarily identical to its reference biologic, but based on Health Canada’s guidelines and approval standards for the pharmacokinetics, pharmacodynamics, safety and clinical efficacy of biologics, the two are highly similar.</a:t>
            </a:r>
          </a:p>
          <a:p>
            <a:pPr marL="171450" indent="-171450">
              <a:spcBef>
                <a:spcPts val="1800"/>
              </a:spcBef>
              <a:buFont typeface="Arial" panose="020B0604020202020204" pitchFamily="34" charset="0"/>
              <a:buChar char="•"/>
            </a:pPr>
            <a:r>
              <a:rPr lang="en-CA" dirty="0">
                <a:latin typeface="+mn-lt"/>
                <a:cs typeface="Arial" panose="020B0604020202020204" pitchFamily="34" charset="0"/>
              </a:rPr>
              <a:t>A biosimilar approved by Health Canada has no </a:t>
            </a:r>
            <a:r>
              <a:rPr lang="en-US" dirty="0">
                <a:latin typeface="+mn-lt"/>
                <a:cs typeface="Arial" panose="020B0604020202020204" pitchFamily="34" charset="0"/>
              </a:rPr>
              <a:t>clinically meaningful differences in safety and efficacy with its reference biologic</a:t>
            </a:r>
          </a:p>
        </p:txBody>
      </p:sp>
      <p:sp>
        <p:nvSpPr>
          <p:cNvPr id="4" name="Slide Number Placeholder 3"/>
          <p:cNvSpPr>
            <a:spLocks noGrp="1"/>
          </p:cNvSpPr>
          <p:nvPr>
            <p:ph type="sldNum" sz="quarter" idx="10"/>
          </p:nvPr>
        </p:nvSpPr>
        <p:spPr/>
        <p:txBody>
          <a:bodyPr/>
          <a:lstStyle/>
          <a:p>
            <a:fld id="{3CDB5A47-B226-5640-B516-E867C6D73CA4}" type="slidenum">
              <a:rPr lang="en-US" smtClean="0"/>
              <a:t>6</a:t>
            </a:fld>
            <a:endParaRPr lang="en-US"/>
          </a:p>
        </p:txBody>
      </p:sp>
      <p:sp>
        <p:nvSpPr>
          <p:cNvPr id="5" name="Footer Placeholder 4"/>
          <p:cNvSpPr>
            <a:spLocks noGrp="1"/>
          </p:cNvSpPr>
          <p:nvPr>
            <p:ph type="ftr" sz="quarter" idx="11"/>
          </p:nvPr>
        </p:nvSpPr>
        <p:spPr/>
        <p:txBody>
          <a:bodyPr/>
          <a:lstStyle/>
          <a:p>
            <a:r>
              <a:rPr lang="en-US"/>
              <a:t>Please note – DRAFT only not for distribution</a:t>
            </a:r>
          </a:p>
        </p:txBody>
      </p:sp>
    </p:spTree>
    <p:extLst>
      <p:ext uri="{BB962C8B-B14F-4D97-AF65-F5344CB8AC3E}">
        <p14:creationId xmlns:p14="http://schemas.microsoft.com/office/powerpoint/2010/main" val="3967755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mn-lt"/>
                <a:cs typeface="Arial" panose="020B0604020202020204" pitchFamily="34" charset="0"/>
              </a:rPr>
              <a:t>Biosimilars are not new.</a:t>
            </a:r>
          </a:p>
          <a:p>
            <a:endParaRPr lang="en-CA" dirty="0">
              <a:latin typeface="+mn-lt"/>
              <a:cs typeface="Arial" panose="020B0604020202020204" pitchFamily="34" charset="0"/>
            </a:endParaRPr>
          </a:p>
          <a:p>
            <a:pPr marL="171450" indent="-171450">
              <a:buFont typeface="Arial" panose="020B0604020202020204" pitchFamily="34" charset="0"/>
              <a:buChar char="•"/>
            </a:pPr>
            <a:r>
              <a:rPr lang="en-CA" dirty="0">
                <a:latin typeface="+mn-lt"/>
                <a:cs typeface="Arial" panose="020B0604020202020204" pitchFamily="34" charset="0"/>
              </a:rPr>
              <a:t>Biosimilars have been approved internationally since 2005.</a:t>
            </a:r>
          </a:p>
          <a:p>
            <a:pPr marL="628650" lvl="1" indent="-171450">
              <a:buFont typeface="Arial" panose="020B0604020202020204" pitchFamily="34" charset="0"/>
              <a:buChar char="•"/>
            </a:pPr>
            <a:r>
              <a:rPr lang="en-CA" dirty="0">
                <a:latin typeface="+mn-lt"/>
                <a:cs typeface="Arial" panose="020B0604020202020204" pitchFamily="34" charset="0"/>
              </a:rPr>
              <a:t>At that time, Australia approved a biosimilar for human growth hormone.</a:t>
            </a:r>
          </a:p>
          <a:p>
            <a:pPr marL="171450" indent="-171450">
              <a:spcBef>
                <a:spcPts val="1800"/>
              </a:spcBef>
              <a:buFont typeface="Arial" panose="020B0604020202020204" pitchFamily="34" charset="0"/>
              <a:buChar char="•"/>
            </a:pPr>
            <a:r>
              <a:rPr lang="en-CA" dirty="0">
                <a:latin typeface="+mn-lt"/>
                <a:cs typeface="Arial" panose="020B0604020202020204" pitchFamily="34" charset="0"/>
              </a:rPr>
              <a:t>Europe has 10+ years of experience with biosimilars.</a:t>
            </a:r>
          </a:p>
          <a:p>
            <a:pPr marL="628650" lvl="1" indent="-171450">
              <a:buFont typeface="Arial" panose="020B0604020202020204" pitchFamily="34" charset="0"/>
              <a:buChar char="•"/>
            </a:pPr>
            <a:r>
              <a:rPr lang="en-CA" dirty="0">
                <a:latin typeface="+mn-lt"/>
                <a:cs typeface="Arial" panose="020B0604020202020204" pitchFamily="34" charset="0"/>
              </a:rPr>
              <a:t>Over 54 biosimilars approved as of March 2019</a:t>
            </a:r>
          </a:p>
          <a:p>
            <a:pPr marL="628650" lvl="1" indent="-171450">
              <a:buFont typeface="Arial" panose="020B0604020202020204" pitchFamily="34" charset="0"/>
              <a:buChar char="•"/>
            </a:pPr>
            <a:r>
              <a:rPr lang="en-CA" dirty="0">
                <a:latin typeface="+mn-lt"/>
                <a:cs typeface="Arial" panose="020B0604020202020204" pitchFamily="34" charset="0"/>
              </a:rPr>
              <a:t>Nearly 700 million patient days</a:t>
            </a:r>
          </a:p>
          <a:p>
            <a:pPr marL="171450" indent="-171450">
              <a:spcBef>
                <a:spcPts val="1800"/>
              </a:spcBef>
              <a:buFont typeface="Arial" panose="020B0604020202020204" pitchFamily="34" charset="0"/>
              <a:buChar char="•"/>
            </a:pPr>
            <a:r>
              <a:rPr lang="en-CA" dirty="0">
                <a:latin typeface="+mn-lt"/>
                <a:cs typeface="Arial" panose="020B0604020202020204" pitchFamily="34" charset="0"/>
              </a:rPr>
              <a:t>US and Canada are catching up with the use of biosimilars.</a:t>
            </a:r>
          </a:p>
          <a:p>
            <a:pPr marL="628650" lvl="1" indent="-171450">
              <a:buFont typeface="Arial" panose="020B0604020202020204" pitchFamily="34" charset="0"/>
              <a:buChar char="•"/>
            </a:pPr>
            <a:r>
              <a:rPr lang="en-CA" dirty="0">
                <a:latin typeface="+mn-lt"/>
                <a:cs typeface="Arial" panose="020B0604020202020204" pitchFamily="34" charset="0"/>
              </a:rPr>
              <a:t>Health Canada approved the first therapeutic oncology biosimilar in 2018</a:t>
            </a:r>
            <a:r>
              <a:rPr lang="en-CA" dirty="0" smtClean="0">
                <a:latin typeface="+mn-lt"/>
                <a:cs typeface="Arial" panose="020B0604020202020204" pitchFamily="34" charset="0"/>
              </a:rPr>
              <a:t>.</a:t>
            </a:r>
          </a:p>
          <a:p>
            <a:pPr marL="0" lvl="0" indent="0">
              <a:buFont typeface="Arial" panose="020B0604020202020204" pitchFamily="34" charset="0"/>
              <a:buNone/>
            </a:pPr>
            <a:endParaRPr lang="en-CA" dirty="0" smtClean="0">
              <a:latin typeface="+mn-lt"/>
              <a:cs typeface="Arial" panose="020B0604020202020204" pitchFamily="34" charset="0"/>
            </a:endParaRPr>
          </a:p>
          <a:p>
            <a:pPr marL="0" lvl="0" indent="0">
              <a:buFont typeface="Arial" panose="020B0604020202020204" pitchFamily="34" charset="0"/>
              <a:buNone/>
            </a:pPr>
            <a:r>
              <a:rPr lang="en-CA" dirty="0" smtClean="0">
                <a:latin typeface="+mn-lt"/>
                <a:cs typeface="Arial" panose="020B0604020202020204" pitchFamily="34" charset="0"/>
              </a:rPr>
              <a:t>+++++++++++++++++++++++++++++++++++++++++++++++++++++++++++++</a:t>
            </a:r>
          </a:p>
          <a:p>
            <a:pPr marL="0" lvl="0" indent="0">
              <a:buFont typeface="Arial" panose="020B0604020202020204" pitchFamily="34" charset="0"/>
              <a:buNone/>
            </a:pPr>
            <a:endParaRPr lang="en-CA" dirty="0" smtClean="0">
              <a:latin typeface="+mn-lt"/>
              <a:cs typeface="Arial" panose="020B0604020202020204" pitchFamily="34" charset="0"/>
            </a:endParaRPr>
          </a:p>
          <a:p>
            <a:pPr marL="0" lvl="0" indent="0">
              <a:buFont typeface="Arial" panose="020B0604020202020204" pitchFamily="34" charset="0"/>
              <a:buNone/>
            </a:pPr>
            <a:r>
              <a:rPr lang="en-CA" dirty="0" smtClean="0">
                <a:latin typeface="+mn-lt"/>
                <a:cs typeface="Arial" panose="020B0604020202020204" pitchFamily="34" charset="0"/>
              </a:rPr>
              <a:t>Canada</a:t>
            </a:r>
            <a:r>
              <a:rPr lang="en-CA" baseline="0" dirty="0" smtClean="0">
                <a:latin typeface="+mn-lt"/>
                <a:cs typeface="Arial" panose="020B0604020202020204" pitchFamily="34" charset="0"/>
              </a:rPr>
              <a:t> has been using supportive biosimilars since Dec 2015 – </a:t>
            </a:r>
            <a:r>
              <a:rPr lang="en-CA" baseline="0" dirty="0" err="1" smtClean="0">
                <a:latin typeface="+mn-lt"/>
                <a:cs typeface="Arial" panose="020B0604020202020204" pitchFamily="34" charset="0"/>
              </a:rPr>
              <a:t>filgrastim</a:t>
            </a:r>
            <a:r>
              <a:rPr lang="en-CA" baseline="0" dirty="0" smtClean="0">
                <a:latin typeface="+mn-lt"/>
                <a:cs typeface="Arial" panose="020B0604020202020204" pitchFamily="34" charset="0"/>
              </a:rPr>
              <a:t> (</a:t>
            </a:r>
            <a:r>
              <a:rPr lang="en-CA" baseline="0" dirty="0" err="1" smtClean="0">
                <a:latin typeface="+mn-lt"/>
                <a:cs typeface="Arial" panose="020B0604020202020204" pitchFamily="34" charset="0"/>
              </a:rPr>
              <a:t>Grastofil</a:t>
            </a:r>
            <a:r>
              <a:rPr lang="en-CA" baseline="0" dirty="0" smtClean="0">
                <a:latin typeface="+mn-lt"/>
                <a:cs typeface="Arial" panose="020B0604020202020204" pitchFamily="34" charset="0"/>
              </a:rPr>
              <a:t>)</a:t>
            </a:r>
            <a:endParaRPr lang="en-CA" dirty="0" smtClean="0">
              <a:latin typeface="+mn-lt"/>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7</a:t>
            </a:fld>
            <a:endParaRPr lang="en-US"/>
          </a:p>
        </p:txBody>
      </p:sp>
    </p:spTree>
    <p:extLst>
      <p:ext uri="{BB962C8B-B14F-4D97-AF65-F5344CB8AC3E}">
        <p14:creationId xmlns:p14="http://schemas.microsoft.com/office/powerpoint/2010/main" val="273234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Biologics and Biosimilars Produced?</a:t>
            </a:r>
          </a:p>
          <a:p>
            <a:endParaRPr lang="en-CA" dirty="0"/>
          </a:p>
          <a:p>
            <a:r>
              <a:rPr lang="en-CA" dirty="0"/>
              <a:t>A simplified description</a:t>
            </a:r>
            <a:r>
              <a:rPr lang="en-CA" baseline="0" dirty="0"/>
              <a:t> of the process is:</a:t>
            </a:r>
          </a:p>
          <a:p>
            <a:endParaRPr lang="en-CA" dirty="0"/>
          </a:p>
          <a:p>
            <a:pPr marL="174708" indent="-174708">
              <a:buFont typeface="Arial" panose="020B0604020202020204" pitchFamily="34" charset="0"/>
              <a:buChar char="•"/>
            </a:pPr>
            <a:r>
              <a:rPr lang="en-CA" dirty="0"/>
              <a:t>Master cell lines are cultured from cell banks in bioreactors to expand the number of cells</a:t>
            </a:r>
          </a:p>
          <a:p>
            <a:pPr marL="174708" indent="-174708">
              <a:buFont typeface="Arial" panose="020B0604020202020204" pitchFamily="34" charset="0"/>
              <a:buChar char="•"/>
            </a:pPr>
            <a:r>
              <a:rPr lang="en-CA" dirty="0"/>
              <a:t>These cells are then induced to produce the biologics</a:t>
            </a:r>
          </a:p>
          <a:p>
            <a:pPr marL="174708" indent="-174708">
              <a:buFont typeface="Arial" panose="020B0604020202020204" pitchFamily="34" charset="0"/>
              <a:buChar char="•"/>
            </a:pPr>
            <a:r>
              <a:rPr lang="en-CA" dirty="0"/>
              <a:t>The</a:t>
            </a:r>
            <a:r>
              <a:rPr lang="en-CA" baseline="0" dirty="0"/>
              <a:t> resulting product is then p</a:t>
            </a:r>
            <a:r>
              <a:rPr lang="en-CA" dirty="0"/>
              <a:t>urified and formulated</a:t>
            </a:r>
            <a:r>
              <a:rPr lang="en-CA" baseline="0" dirty="0"/>
              <a:t> for clinical use</a:t>
            </a:r>
            <a:endParaRPr lang="en-CA" dirty="0"/>
          </a:p>
        </p:txBody>
      </p:sp>
      <p:sp>
        <p:nvSpPr>
          <p:cNvPr id="4" name="Footer Placeholder 3"/>
          <p:cNvSpPr>
            <a:spLocks noGrp="1"/>
          </p:cNvSpPr>
          <p:nvPr>
            <p:ph type="ftr" sz="quarter" idx="4"/>
          </p:nvPr>
        </p:nvSpPr>
        <p:spPr/>
        <p:txBody>
          <a:bodyPr/>
          <a:lstStyle/>
          <a:p>
            <a:r>
              <a:rPr lang="en-US"/>
              <a:t>Please note – DRAFT only not for distribution</a:t>
            </a:r>
          </a:p>
        </p:txBody>
      </p:sp>
      <p:sp>
        <p:nvSpPr>
          <p:cNvPr id="5" name="Slide Number Placeholder 4"/>
          <p:cNvSpPr>
            <a:spLocks noGrp="1"/>
          </p:cNvSpPr>
          <p:nvPr>
            <p:ph type="sldNum" sz="quarter" idx="5"/>
          </p:nvPr>
        </p:nvSpPr>
        <p:spPr/>
        <p:txBody>
          <a:bodyPr/>
          <a:lstStyle/>
          <a:p>
            <a:fld id="{6206F719-4870-419B-AF0B-06E0C41E4697}" type="slidenum">
              <a:rPr lang="en-US" smtClean="0"/>
              <a:t>8</a:t>
            </a:fld>
            <a:endParaRPr lang="en-US"/>
          </a:p>
        </p:txBody>
      </p:sp>
    </p:spTree>
    <p:extLst>
      <p:ext uri="{BB962C8B-B14F-4D97-AF65-F5344CB8AC3E}">
        <p14:creationId xmlns:p14="http://schemas.microsoft.com/office/powerpoint/2010/main" val="1356340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r>
              <a:rPr lang="en-CA" sz="1200" dirty="0">
                <a:latin typeface="+mn-lt"/>
                <a:cs typeface="Arial" panose="020B0604020202020204" pitchFamily="34" charset="0"/>
              </a:rPr>
              <a:t>Biologics and Biosimilars have inherent variability.</a:t>
            </a:r>
          </a:p>
          <a:p>
            <a:pPr marL="0" indent="0" defTabSz="931774">
              <a:buFont typeface="Arial" panose="020B0604020202020204" pitchFamily="34" charset="0"/>
              <a:buNone/>
              <a:defRPr/>
            </a:pPr>
            <a:endParaRPr lang="en-CA" sz="1200" dirty="0">
              <a:latin typeface="+mn-lt"/>
              <a:cs typeface="Arial" panose="020B0604020202020204" pitchFamily="34" charset="0"/>
            </a:endParaRPr>
          </a:p>
          <a:p>
            <a:pPr marL="0" indent="0" defTabSz="931774">
              <a:buFont typeface="Arial" panose="020B0604020202020204" pitchFamily="34" charset="0"/>
              <a:buNone/>
              <a:defRPr/>
            </a:pPr>
            <a:r>
              <a:rPr lang="en-US" sz="1200" dirty="0">
                <a:latin typeface="+mn-lt"/>
                <a:cs typeface="Arial" panose="020B0604020202020204" pitchFamily="34" charset="0"/>
              </a:rPr>
              <a:t>Why does their production lead to this?</a:t>
            </a:r>
          </a:p>
          <a:p>
            <a:pPr marL="0" indent="0" defTabSz="931774">
              <a:buFont typeface="Arial" panose="020B0604020202020204" pitchFamily="34" charset="0"/>
              <a:buNone/>
              <a:defRPr/>
            </a:pPr>
            <a:endParaRPr lang="en-CA" sz="1200" dirty="0">
              <a:latin typeface="+mn-lt"/>
              <a:cs typeface="Arial" panose="020B0604020202020204" pitchFamily="34" charset="0"/>
            </a:endParaRP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dirty="0">
                <a:latin typeface="+mn-lt"/>
                <a:cs typeface="Arial" panose="020B0604020202020204" pitchFamily="34" charset="0"/>
              </a:rPr>
              <a:t>For all biologics (biosimilars included), the exact same </a:t>
            </a:r>
            <a:r>
              <a:rPr lang="en-US" sz="1200" u="sng" dirty="0">
                <a:latin typeface="+mn-lt"/>
                <a:cs typeface="Arial" panose="020B0604020202020204" pitchFamily="34" charset="0"/>
              </a:rPr>
              <a:t>molecule</a:t>
            </a:r>
            <a:r>
              <a:rPr lang="en-US" sz="1200" dirty="0">
                <a:latin typeface="+mn-lt"/>
                <a:cs typeface="Arial" panose="020B0604020202020204" pitchFamily="34" charset="0"/>
              </a:rPr>
              <a:t> cannot be produced every time, specifically when using </a:t>
            </a:r>
            <a:r>
              <a:rPr lang="en-US" sz="1200" u="sng" dirty="0">
                <a:latin typeface="+mn-lt"/>
                <a:cs typeface="Arial" panose="020B0604020202020204" pitchFamily="34" charset="0"/>
              </a:rPr>
              <a:t>mammalian cells</a:t>
            </a:r>
            <a:r>
              <a:rPr lang="en-US" sz="1200" dirty="0">
                <a:latin typeface="+mn-lt"/>
                <a:cs typeface="Arial" panose="020B0604020202020204" pitchFamily="34" charset="0"/>
              </a:rPr>
              <a:t>; there is some natural variability between the molecules produced. </a:t>
            </a:r>
            <a:r>
              <a:rPr lang="en-CA" sz="1200" dirty="0">
                <a:latin typeface="+mn-lt"/>
                <a:cs typeface="Arial" panose="020B0604020202020204" pitchFamily="34" charset="0"/>
              </a:rPr>
              <a:t>This is because of the post-translational modifications, primarily the glycosylation of the proteins.</a:t>
            </a:r>
            <a:endParaRPr lang="en-US" sz="1200" dirty="0">
              <a:latin typeface="+mn-lt"/>
              <a:cs typeface="Arial" panose="020B0604020202020204" pitchFamily="34" charset="0"/>
            </a:endParaRPr>
          </a:p>
          <a:p>
            <a:pPr marL="628650" marR="0" lvl="1"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CA" sz="1200" dirty="0">
                <a:latin typeface="+mn-lt"/>
                <a:cs typeface="Arial" panose="020B0604020202020204" pitchFamily="34" charset="0"/>
              </a:rPr>
              <a:t>However, variability must remain within a regulated threshold from batch to batch. The approval of the process of making a biologic gives boundaries as to how much variability is allowed to exist in a biologic in order for it to be considered comparable or highly similar to the approved biologic medication.</a:t>
            </a:r>
          </a:p>
          <a:p>
            <a:pPr marL="171450" indent="-171450">
              <a:spcBef>
                <a:spcPts val="2400"/>
              </a:spcBef>
              <a:buFont typeface="Arial" panose="020B0604020202020204" pitchFamily="34" charset="0"/>
              <a:buChar char="•"/>
            </a:pPr>
            <a:r>
              <a:rPr lang="en-CA" sz="1200" dirty="0">
                <a:latin typeface="+mn-lt"/>
                <a:cs typeface="Arial" panose="020B0604020202020204" pitchFamily="34" charset="0"/>
              </a:rPr>
              <a:t>When</a:t>
            </a:r>
            <a:r>
              <a:rPr lang="en-CA" sz="1200" dirty="0">
                <a:solidFill>
                  <a:srgbClr val="FF0000"/>
                </a:solidFill>
                <a:latin typeface="+mn-lt"/>
                <a:cs typeface="Arial" panose="020B0604020202020204" pitchFamily="34" charset="0"/>
              </a:rPr>
              <a:t> </a:t>
            </a:r>
            <a:r>
              <a:rPr lang="en-CA" sz="1200" dirty="0">
                <a:latin typeface="+mn-lt"/>
                <a:cs typeface="Arial" panose="020B0604020202020204" pitchFamily="34" charset="0"/>
              </a:rPr>
              <a:t>changes are made to a manufacturing process, the biologic products made after the change in process are </a:t>
            </a:r>
            <a:r>
              <a:rPr lang="en-CA" sz="1200" u="sng" dirty="0">
                <a:latin typeface="+mn-lt"/>
                <a:cs typeface="Arial" panose="020B0604020202020204" pitchFamily="34" charset="0"/>
              </a:rPr>
              <a:t>not identical</a:t>
            </a:r>
            <a:r>
              <a:rPr lang="en-CA" sz="1200" dirty="0">
                <a:latin typeface="+mn-lt"/>
                <a:cs typeface="Arial" panose="020B0604020202020204" pitchFamily="34" charset="0"/>
              </a:rPr>
              <a:t> to the products made before the change, however they are </a:t>
            </a:r>
            <a:r>
              <a:rPr lang="en-CA" sz="1200" u="sng" dirty="0">
                <a:latin typeface="+mn-lt"/>
                <a:cs typeface="Arial" panose="020B0604020202020204" pitchFamily="34" charset="0"/>
              </a:rPr>
              <a:t>highly similar</a:t>
            </a:r>
            <a:r>
              <a:rPr lang="en-CA" sz="1200" dirty="0">
                <a:latin typeface="+mn-lt"/>
                <a:cs typeface="Arial" panose="020B0604020202020204" pitchFamily="34" charset="0"/>
              </a:rPr>
              <a:t>.</a:t>
            </a:r>
          </a:p>
          <a:p>
            <a:pPr marL="628650" lvl="1" indent="-171450">
              <a:spcBef>
                <a:spcPts val="600"/>
              </a:spcBef>
              <a:buFont typeface="Arial" panose="020B0604020202020204" pitchFamily="34" charset="0"/>
              <a:buChar char="•"/>
            </a:pPr>
            <a:r>
              <a:rPr lang="en-CA" sz="1200" dirty="0">
                <a:latin typeface="+mn-lt"/>
                <a:cs typeface="Arial" panose="020B0604020202020204" pitchFamily="34" charset="0"/>
              </a:rPr>
              <a:t>Thus, manufacturers must demonstrate to regulators that these changes do not have an adverse impact on the safety or efficacy of their product.</a:t>
            </a:r>
            <a:endParaRPr lang="en-CA" sz="1200" strike="sngStrike"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6206F719-4870-419B-AF0B-06E0C41E4697}" type="slidenum">
              <a:rPr lang="en-US" smtClean="0"/>
              <a:t>9</a:t>
            </a:fld>
            <a:endParaRPr lang="en-US"/>
          </a:p>
        </p:txBody>
      </p:sp>
      <p:sp>
        <p:nvSpPr>
          <p:cNvPr id="5" name="Footer Placeholder 4"/>
          <p:cNvSpPr>
            <a:spLocks noGrp="1"/>
          </p:cNvSpPr>
          <p:nvPr>
            <p:ph type="ftr" sz="quarter" idx="11"/>
          </p:nvPr>
        </p:nvSpPr>
        <p:spPr/>
        <p:txBody>
          <a:bodyPr/>
          <a:lstStyle/>
          <a:p>
            <a:r>
              <a:rPr lang="en-US"/>
              <a:t>Please note – DRAFT only not for distribution</a:t>
            </a:r>
          </a:p>
        </p:txBody>
      </p:sp>
    </p:spTree>
    <p:extLst>
      <p:ext uri="{BB962C8B-B14F-4D97-AF65-F5344CB8AC3E}">
        <p14:creationId xmlns:p14="http://schemas.microsoft.com/office/powerpoint/2010/main" val="961745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EB4FB-6318-494E-9327-697B3055FBE7}" type="slidenum">
              <a:rPr lang="en-US" smtClean="0"/>
              <a:t>‹#›</a:t>
            </a:fld>
            <a:endParaRPr lang="en-US"/>
          </a:p>
        </p:txBody>
      </p:sp>
    </p:spTree>
    <p:extLst>
      <p:ext uri="{BB962C8B-B14F-4D97-AF65-F5344CB8AC3E}">
        <p14:creationId xmlns:p14="http://schemas.microsoft.com/office/powerpoint/2010/main" val="329543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817CD6-3ADF-4812-B3C9-21E5FD535385}" type="datetime1">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EB4FB-6318-494E-9327-697B3055FBE7}" type="slidenum">
              <a:rPr lang="en-US" smtClean="0"/>
              <a:t>‹#›</a:t>
            </a:fld>
            <a:endParaRPr lang="en-US"/>
          </a:p>
        </p:txBody>
      </p:sp>
    </p:spTree>
    <p:extLst>
      <p:ext uri="{BB962C8B-B14F-4D97-AF65-F5344CB8AC3E}">
        <p14:creationId xmlns:p14="http://schemas.microsoft.com/office/powerpoint/2010/main" val="1057552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4EE3AD-31DA-4E36-ABA5-8CBDB3BC693E}" type="datetime1">
              <a:rPr lang="en-US" smtClean="0"/>
              <a:t>9/13/2019</a:t>
            </a:fld>
            <a:endParaRPr lang="en-US"/>
          </a:p>
        </p:txBody>
      </p:sp>
      <p:sp>
        <p:nvSpPr>
          <p:cNvPr id="5" name="Footer Placeholder 4"/>
          <p:cNvSpPr>
            <a:spLocks noGrp="1"/>
          </p:cNvSpPr>
          <p:nvPr>
            <p:ph type="ftr" sz="quarter" idx="11"/>
          </p:nvPr>
        </p:nvSpPr>
        <p:spPr/>
        <p:txBody>
          <a:bodyPr/>
          <a:lstStyle/>
          <a:p>
            <a:r>
              <a:rPr lang="en-US"/>
              <a:t>CONFIDENTIAL– DRAFT only, not for distribution</a:t>
            </a:r>
          </a:p>
        </p:txBody>
      </p:sp>
      <p:sp>
        <p:nvSpPr>
          <p:cNvPr id="6" name="Slide Number Placeholder 5"/>
          <p:cNvSpPr>
            <a:spLocks noGrp="1"/>
          </p:cNvSpPr>
          <p:nvPr>
            <p:ph type="sldNum" sz="quarter" idx="12"/>
          </p:nvPr>
        </p:nvSpPr>
        <p:spPr/>
        <p:txBody>
          <a:bodyPr/>
          <a:lstStyle/>
          <a:p>
            <a:fld id="{8CBEB4FB-6318-494E-9327-697B3055FBE7}" type="slidenum">
              <a:rPr lang="en-US" smtClean="0"/>
              <a:t>‹#›</a:t>
            </a:fld>
            <a:endParaRPr lang="en-US"/>
          </a:p>
        </p:txBody>
      </p:sp>
    </p:spTree>
    <p:extLst>
      <p:ext uri="{BB962C8B-B14F-4D97-AF65-F5344CB8AC3E}">
        <p14:creationId xmlns:p14="http://schemas.microsoft.com/office/powerpoint/2010/main" val="407100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b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064" y="1885780"/>
            <a:ext cx="11567487" cy="4122248"/>
          </a:xfrm>
        </p:spPr>
        <p:txBody>
          <a:bodyPr/>
          <a:lstStyle>
            <a:lvl1pPr>
              <a:lnSpc>
                <a:spcPct val="112000"/>
              </a:lnSpc>
              <a:spcBef>
                <a:spcPts val="600"/>
              </a:spcBef>
              <a:defRPr sz="2400">
                <a:latin typeface="Arial" panose="020B0604020202020204" pitchFamily="34" charset="0"/>
                <a:cs typeface="Arial" panose="020B0604020202020204" pitchFamily="34" charset="0"/>
              </a:defRPr>
            </a:lvl1pPr>
            <a:lvl2pPr>
              <a:lnSpc>
                <a:spcPct val="112000"/>
              </a:lnSpc>
              <a:spcBef>
                <a:spcPts val="0"/>
              </a:spcBef>
              <a:defRPr sz="2200">
                <a:latin typeface="Arial" panose="020B0604020202020204" pitchFamily="34" charset="0"/>
                <a:cs typeface="Arial" panose="020B0604020202020204" pitchFamily="34" charset="0"/>
              </a:defRPr>
            </a:lvl2pPr>
            <a:lvl3pPr>
              <a:lnSpc>
                <a:spcPct val="112000"/>
              </a:lnSpc>
              <a:spcBef>
                <a:spcPts val="0"/>
              </a:spcBef>
              <a:defRPr>
                <a:latin typeface="Arial" panose="020B0604020202020204" pitchFamily="34" charset="0"/>
                <a:cs typeface="Arial" panose="020B0604020202020204" pitchFamily="34" charset="0"/>
              </a:defRPr>
            </a:lvl3pPr>
            <a:lvl4pPr>
              <a:lnSpc>
                <a:spcPct val="112000"/>
              </a:lnSpc>
              <a:spcBef>
                <a:spcPts val="0"/>
              </a:spcBef>
              <a:defRPr>
                <a:latin typeface="Arial" panose="020B0604020202020204" pitchFamily="34" charset="0"/>
                <a:cs typeface="Arial" panose="020B0604020202020204" pitchFamily="34" charset="0"/>
              </a:defRPr>
            </a:lvl4pPr>
            <a:lvl5pPr>
              <a:lnSpc>
                <a:spcPct val="112000"/>
              </a:lnSpc>
              <a:spcBef>
                <a:spcPts val="0"/>
              </a:spcBef>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object 4"/>
          <p:cNvSpPr/>
          <p:nvPr userDrawn="1"/>
        </p:nvSpPr>
        <p:spPr bwMode="ltGray">
          <a:xfrm>
            <a:off x="0" y="0"/>
            <a:ext cx="12192000" cy="731520"/>
          </a:xfrm>
          <a:prstGeom prst="rect">
            <a:avLst/>
          </a:prstGeom>
          <a:solidFill>
            <a:srgbClr val="46556C"/>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 name="Holder 6"/>
          <p:cNvSpPr txBox="1">
            <a:spLocks/>
          </p:cNvSpPr>
          <p:nvPr userDrawn="1"/>
        </p:nvSpPr>
        <p:spPr>
          <a:xfrm>
            <a:off x="11659116" y="108080"/>
            <a:ext cx="418547" cy="431128"/>
          </a:xfrm>
          <a:prstGeom prst="rect">
            <a:avLst/>
          </a:prstGeom>
        </p:spPr>
        <p:txBody>
          <a:bodyPr wrap="square" lIns="0" tIns="0" rIns="0" bIns="0" anchor="ctr">
            <a:noAutofit/>
          </a:bodyPr>
          <a:lstStyle>
            <a:defPPr>
              <a:defRPr lang="en-US"/>
            </a:defPPr>
            <a:lvl1pPr marL="0" algn="ctr" defTabSz="457200" rtl="0" eaLnBrk="1" latinLnBrk="0" hangingPunct="1">
              <a:lnSpc>
                <a:spcPct val="100000"/>
              </a:lnSpc>
              <a:defRPr sz="2400" b="1" i="0" kern="1200">
                <a:solidFill>
                  <a:schemeClr val="accent2"/>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en-US" sz="1800" b="1" i="0" u="none" strike="noStrike" kern="1200" cap="none" spc="-5"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5"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1135013" y="108333"/>
            <a:ext cx="10515638" cy="481898"/>
          </a:xfrm>
        </p:spPr>
        <p:txBody>
          <a:bodyPr>
            <a:noAutofit/>
          </a:bodyPr>
          <a:lstStyle>
            <a:lvl1pPr>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CA"/>
          </a:p>
        </p:txBody>
      </p:sp>
      <p:sp>
        <p:nvSpPr>
          <p:cNvPr id="18" name="Text Placeholder 17"/>
          <p:cNvSpPr>
            <a:spLocks noGrp="1"/>
          </p:cNvSpPr>
          <p:nvPr>
            <p:ph type="body" sz="quarter" idx="10"/>
          </p:nvPr>
        </p:nvSpPr>
        <p:spPr>
          <a:xfrm>
            <a:off x="306065" y="1146780"/>
            <a:ext cx="11567486" cy="412644"/>
          </a:xfrm>
        </p:spPr>
        <p:txBody>
          <a:bodyPr anchor="ctr">
            <a:noAutofit/>
          </a:bodyPr>
          <a:lstStyle>
            <a:lvl1pPr marL="0" indent="0">
              <a:buNone/>
              <a:defRPr sz="2800" b="1" baseline="0">
                <a:solidFill>
                  <a:schemeClr val="tx1">
                    <a:lumMod val="75000"/>
                    <a:lumOff val="25000"/>
                  </a:schemeClr>
                </a:solidFill>
                <a:latin typeface="Arial" panose="020B0604020202020204" pitchFamily="34" charset="0"/>
                <a:cs typeface="Arial" panose="020B0604020202020204" pitchFamily="34" charset="0"/>
              </a:defRPr>
            </a:lvl1pPr>
          </a:lstStyle>
          <a:p>
            <a:pPr lvl="0"/>
            <a:endParaRPr lang="en-CA"/>
          </a:p>
        </p:txBody>
      </p:sp>
      <p:sp>
        <p:nvSpPr>
          <p:cNvPr id="14" name="Chevron 13"/>
          <p:cNvSpPr/>
          <p:nvPr userDrawn="1"/>
        </p:nvSpPr>
        <p:spPr>
          <a:xfrm>
            <a:off x="615185" y="0"/>
            <a:ext cx="548640" cy="731520"/>
          </a:xfrm>
          <a:prstGeom prst="chevron">
            <a:avLst/>
          </a:prstGeom>
          <a:solidFill>
            <a:srgbClr val="88C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Chevron 14"/>
          <p:cNvSpPr/>
          <p:nvPr userDrawn="1"/>
        </p:nvSpPr>
        <p:spPr>
          <a:xfrm>
            <a:off x="260032" y="0"/>
            <a:ext cx="548640" cy="731520"/>
          </a:xfrm>
          <a:prstGeom prst="chevron">
            <a:avLst/>
          </a:prstGeom>
          <a:solidFill>
            <a:srgbClr val="6FA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 name="Straight Connector 5"/>
          <p:cNvCxnSpPr/>
          <p:nvPr userDrawn="1"/>
        </p:nvCxnSpPr>
        <p:spPr>
          <a:xfrm>
            <a:off x="11742774" y="470840"/>
            <a:ext cx="246888" cy="0"/>
          </a:xfrm>
          <a:prstGeom prst="line">
            <a:avLst/>
          </a:prstGeom>
          <a:ln w="19050">
            <a:solidFill>
              <a:srgbClr val="87C7B6"/>
            </a:solidFill>
          </a:ln>
        </p:spPr>
        <p:style>
          <a:lnRef idx="1">
            <a:schemeClr val="accent1"/>
          </a:lnRef>
          <a:fillRef idx="0">
            <a:schemeClr val="accent1"/>
          </a:fillRef>
          <a:effectRef idx="0">
            <a:schemeClr val="accent1"/>
          </a:effectRef>
          <a:fontRef idx="minor">
            <a:schemeClr val="tx1"/>
          </a:fontRef>
        </p:style>
      </p:cxnSp>
      <p:sp>
        <p:nvSpPr>
          <p:cNvPr id="2" name="Pentagon 1"/>
          <p:cNvSpPr/>
          <p:nvPr userDrawn="1"/>
        </p:nvSpPr>
        <p:spPr>
          <a:xfrm>
            <a:off x="0" y="0"/>
            <a:ext cx="548640" cy="731520"/>
          </a:xfrm>
          <a:prstGeom prst="homePlate">
            <a:avLst/>
          </a:prstGeom>
          <a:solidFill>
            <a:srgbClr val="13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2788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3A4456-44E0-47F6-8D39-27A87357FF1C}" type="datetime1">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EB4FB-6318-494E-9327-697B3055FBE7}" type="slidenum">
              <a:rPr lang="en-US" smtClean="0"/>
              <a:t>‹#›</a:t>
            </a:fld>
            <a:endParaRPr lang="en-US"/>
          </a:p>
        </p:txBody>
      </p:sp>
    </p:spTree>
    <p:extLst>
      <p:ext uri="{BB962C8B-B14F-4D97-AF65-F5344CB8AC3E}">
        <p14:creationId xmlns:p14="http://schemas.microsoft.com/office/powerpoint/2010/main" val="420417520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B0C61A-67C8-48A2-B229-8C51C1F15DE6}" type="datetime1">
              <a:rPr lang="en-US" smtClean="0"/>
              <a:t>9/13/2019</a:t>
            </a:fld>
            <a:endParaRPr lang="en-US"/>
          </a:p>
        </p:txBody>
      </p:sp>
      <p:sp>
        <p:nvSpPr>
          <p:cNvPr id="5" name="Footer Placeholder 4"/>
          <p:cNvSpPr>
            <a:spLocks noGrp="1"/>
          </p:cNvSpPr>
          <p:nvPr>
            <p:ph type="ftr" sz="quarter" idx="11"/>
          </p:nvPr>
        </p:nvSpPr>
        <p:spPr/>
        <p:txBody>
          <a:bodyPr/>
          <a:lstStyle/>
          <a:p>
            <a:r>
              <a:rPr lang="en-US"/>
              <a:t>CONFIDENTIAL– DRAFT only, not for distribution</a:t>
            </a:r>
          </a:p>
        </p:txBody>
      </p:sp>
      <p:sp>
        <p:nvSpPr>
          <p:cNvPr id="6" name="Slide Number Placeholder 5"/>
          <p:cNvSpPr>
            <a:spLocks noGrp="1"/>
          </p:cNvSpPr>
          <p:nvPr>
            <p:ph type="sldNum" sz="quarter" idx="12"/>
          </p:nvPr>
        </p:nvSpPr>
        <p:spPr/>
        <p:txBody>
          <a:bodyPr/>
          <a:lstStyle/>
          <a:p>
            <a:fld id="{8CBEB4FB-6318-494E-9327-697B3055FBE7}" type="slidenum">
              <a:rPr lang="en-US" smtClean="0"/>
              <a:t>‹#›</a:t>
            </a:fld>
            <a:endParaRPr lang="en-US"/>
          </a:p>
        </p:txBody>
      </p:sp>
    </p:spTree>
    <p:extLst>
      <p:ext uri="{BB962C8B-B14F-4D97-AF65-F5344CB8AC3E}">
        <p14:creationId xmlns:p14="http://schemas.microsoft.com/office/powerpoint/2010/main" val="55881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5EC854-FCCF-47D6-9111-1946A0713B19}" type="datetime1">
              <a:rPr lang="en-US" smtClean="0"/>
              <a:t>9/13/2019</a:t>
            </a:fld>
            <a:endParaRPr lang="en-US"/>
          </a:p>
        </p:txBody>
      </p:sp>
      <p:sp>
        <p:nvSpPr>
          <p:cNvPr id="6" name="Footer Placeholder 5"/>
          <p:cNvSpPr>
            <a:spLocks noGrp="1"/>
          </p:cNvSpPr>
          <p:nvPr>
            <p:ph type="ftr" sz="quarter" idx="11"/>
          </p:nvPr>
        </p:nvSpPr>
        <p:spPr/>
        <p:txBody>
          <a:bodyPr/>
          <a:lstStyle/>
          <a:p>
            <a:r>
              <a:rPr lang="en-US"/>
              <a:t>CONFIDENTIAL– DRAFT only, not for distribution</a:t>
            </a:r>
          </a:p>
        </p:txBody>
      </p:sp>
      <p:sp>
        <p:nvSpPr>
          <p:cNvPr id="7" name="Slide Number Placeholder 6"/>
          <p:cNvSpPr>
            <a:spLocks noGrp="1"/>
          </p:cNvSpPr>
          <p:nvPr>
            <p:ph type="sldNum" sz="quarter" idx="12"/>
          </p:nvPr>
        </p:nvSpPr>
        <p:spPr/>
        <p:txBody>
          <a:bodyPr/>
          <a:lstStyle/>
          <a:p>
            <a:fld id="{8CBEB4FB-6318-494E-9327-697B3055FBE7}" type="slidenum">
              <a:rPr lang="en-US" smtClean="0"/>
              <a:t>‹#›</a:t>
            </a:fld>
            <a:endParaRPr lang="en-US"/>
          </a:p>
        </p:txBody>
      </p:sp>
    </p:spTree>
    <p:extLst>
      <p:ext uri="{BB962C8B-B14F-4D97-AF65-F5344CB8AC3E}">
        <p14:creationId xmlns:p14="http://schemas.microsoft.com/office/powerpoint/2010/main" val="326530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33384F-63EA-4B0B-A804-8EF42031EF43}" type="datetime1">
              <a:rPr lang="en-US" smtClean="0"/>
              <a:t>9/13/2019</a:t>
            </a:fld>
            <a:endParaRPr lang="en-US"/>
          </a:p>
        </p:txBody>
      </p:sp>
      <p:sp>
        <p:nvSpPr>
          <p:cNvPr id="8" name="Footer Placeholder 7"/>
          <p:cNvSpPr>
            <a:spLocks noGrp="1"/>
          </p:cNvSpPr>
          <p:nvPr>
            <p:ph type="ftr" sz="quarter" idx="11"/>
          </p:nvPr>
        </p:nvSpPr>
        <p:spPr/>
        <p:txBody>
          <a:bodyPr/>
          <a:lstStyle/>
          <a:p>
            <a:r>
              <a:rPr lang="en-US"/>
              <a:t>CONFIDENTIAL– DRAFT only, not for distribution</a:t>
            </a:r>
          </a:p>
        </p:txBody>
      </p:sp>
      <p:sp>
        <p:nvSpPr>
          <p:cNvPr id="9" name="Slide Number Placeholder 8"/>
          <p:cNvSpPr>
            <a:spLocks noGrp="1"/>
          </p:cNvSpPr>
          <p:nvPr>
            <p:ph type="sldNum" sz="quarter" idx="12"/>
          </p:nvPr>
        </p:nvSpPr>
        <p:spPr/>
        <p:txBody>
          <a:bodyPr/>
          <a:lstStyle/>
          <a:p>
            <a:fld id="{8CBEB4FB-6318-494E-9327-697B3055FBE7}" type="slidenum">
              <a:rPr lang="en-US" smtClean="0"/>
              <a:t>‹#›</a:t>
            </a:fld>
            <a:endParaRPr lang="en-US"/>
          </a:p>
        </p:txBody>
      </p:sp>
    </p:spTree>
    <p:extLst>
      <p:ext uri="{BB962C8B-B14F-4D97-AF65-F5344CB8AC3E}">
        <p14:creationId xmlns:p14="http://schemas.microsoft.com/office/powerpoint/2010/main" val="253776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FB53E8-991D-4F6B-A4DE-FAB2A7705321}" type="datetime1">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BEB4FB-6318-494E-9327-697B3055FBE7}" type="slidenum">
              <a:rPr lang="en-US" smtClean="0"/>
              <a:t>‹#›</a:t>
            </a:fld>
            <a:endParaRPr lang="en-US"/>
          </a:p>
        </p:txBody>
      </p:sp>
    </p:spTree>
    <p:extLst>
      <p:ext uri="{BB962C8B-B14F-4D97-AF65-F5344CB8AC3E}">
        <p14:creationId xmlns:p14="http://schemas.microsoft.com/office/powerpoint/2010/main" val="247983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8A6CC-5C5B-43D5-8CE3-06AD4E4429D1}" type="datetime1">
              <a:rPr lang="en-US" smtClean="0"/>
              <a:t>9/13/2019</a:t>
            </a:fld>
            <a:endParaRPr lang="en-US"/>
          </a:p>
        </p:txBody>
      </p:sp>
      <p:sp>
        <p:nvSpPr>
          <p:cNvPr id="3" name="Footer Placeholder 2"/>
          <p:cNvSpPr>
            <a:spLocks noGrp="1"/>
          </p:cNvSpPr>
          <p:nvPr>
            <p:ph type="ftr" sz="quarter" idx="11"/>
          </p:nvPr>
        </p:nvSpPr>
        <p:spPr/>
        <p:txBody>
          <a:bodyPr/>
          <a:lstStyle/>
          <a:p>
            <a:r>
              <a:rPr lang="en-US"/>
              <a:t>CONFIDENTIAL– DRAFT only, not for distribution</a:t>
            </a:r>
          </a:p>
        </p:txBody>
      </p:sp>
      <p:sp>
        <p:nvSpPr>
          <p:cNvPr id="4" name="Slide Number Placeholder 3"/>
          <p:cNvSpPr>
            <a:spLocks noGrp="1"/>
          </p:cNvSpPr>
          <p:nvPr>
            <p:ph type="sldNum" sz="quarter" idx="12"/>
          </p:nvPr>
        </p:nvSpPr>
        <p:spPr/>
        <p:txBody>
          <a:bodyPr/>
          <a:lstStyle/>
          <a:p>
            <a:fld id="{8CBEB4FB-6318-494E-9327-697B3055FBE7}" type="slidenum">
              <a:rPr lang="en-US" smtClean="0"/>
              <a:t>‹#›</a:t>
            </a:fld>
            <a:endParaRPr lang="en-US"/>
          </a:p>
        </p:txBody>
      </p:sp>
    </p:spTree>
    <p:extLst>
      <p:ext uri="{BB962C8B-B14F-4D97-AF65-F5344CB8AC3E}">
        <p14:creationId xmlns:p14="http://schemas.microsoft.com/office/powerpoint/2010/main" val="3415727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CFB08F-0C9F-4FB9-8C1C-466DF54B15BC}" type="datetime1">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EB4FB-6318-494E-9327-697B3055FBE7}" type="slidenum">
              <a:rPr lang="en-US" smtClean="0"/>
              <a:t>‹#›</a:t>
            </a:fld>
            <a:endParaRPr lang="en-US"/>
          </a:p>
        </p:txBody>
      </p:sp>
    </p:spTree>
    <p:extLst>
      <p:ext uri="{BB962C8B-B14F-4D97-AF65-F5344CB8AC3E}">
        <p14:creationId xmlns:p14="http://schemas.microsoft.com/office/powerpoint/2010/main" val="347973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81FB14-694E-4236-9524-8EAE7EBE9BFA}" type="datetime1">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EB4FB-6318-494E-9327-697B3055FBE7}" type="slidenum">
              <a:rPr lang="en-US" smtClean="0"/>
              <a:t>‹#›</a:t>
            </a:fld>
            <a:endParaRPr lang="en-US"/>
          </a:p>
        </p:txBody>
      </p:sp>
    </p:spTree>
    <p:extLst>
      <p:ext uri="{BB962C8B-B14F-4D97-AF65-F5344CB8AC3E}">
        <p14:creationId xmlns:p14="http://schemas.microsoft.com/office/powerpoint/2010/main" val="170091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A4456-44E0-47F6-8D39-27A87357FF1C}" type="datetime1">
              <a:rPr lang="en-US" smtClean="0"/>
              <a:t>9/13/2019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EB4FB-6318-494E-9327-697B3055FBE7}" type="slidenum">
              <a:rPr lang="en-US" smtClean="0"/>
              <a:t>‹#›</a:t>
            </a:fld>
            <a:endParaRPr lang="en-US"/>
          </a:p>
        </p:txBody>
      </p:sp>
    </p:spTree>
    <p:extLst>
      <p:ext uri="{BB962C8B-B14F-4D97-AF65-F5344CB8AC3E}">
        <p14:creationId xmlns:p14="http://schemas.microsoft.com/office/powerpoint/2010/main" val="31782601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sciencedirect.com/science/article/pii/S1347436718304580?via%3Dihub"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5.png"/><Relationship Id="rId7" Type="http://schemas.openxmlformats.org/officeDocument/2006/relationships/diagramLayout" Target="../diagrams/layout9.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Data" Target="../diagrams/data9.xml"/><Relationship Id="rId5" Type="http://schemas.openxmlformats.org/officeDocument/2006/relationships/hyperlink" Target="https://www.ncbi.nlm.nih.gov/pubmed/26808864" TargetMode="External"/><Relationship Id="rId10" Type="http://schemas.microsoft.com/office/2007/relationships/diagramDrawing" Target="../diagrams/drawing9.xml"/><Relationship Id="rId4" Type="http://schemas.microsoft.com/office/2007/relationships/hdphoto" Target="../media/hdphoto3.wdp"/><Relationship Id="rId9" Type="http://schemas.openxmlformats.org/officeDocument/2006/relationships/diagramColors" Target="../diagrams/colors9.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6.png"/><Relationship Id="rId7" Type="http://schemas.openxmlformats.org/officeDocument/2006/relationships/diagramQuickStyle" Target="../diagrams/quickStyle10.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hyperlink" Target="https://www.fda.gov/downloads/AdvisoryCommittees/CommitteesMeetingMaterials/Drugs/OncologicDrugsAdvisoryCommittee/UCM566365.pdf" TargetMode="External"/><Relationship Id="rId4" Type="http://schemas.microsoft.com/office/2007/relationships/hdphoto" Target="../media/hdphoto4.wdp"/><Relationship Id="rId9" Type="http://schemas.microsoft.com/office/2007/relationships/diagramDrawing" Target="../diagrams/drawing10.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hyperlink" Target="https://www.ema.europa.eu/en/documents/assessment-report/ontruzant-epar-public-assessment-report_en.pdf" TargetMode="External"/><Relationship Id="rId4" Type="http://schemas.openxmlformats.org/officeDocument/2006/relationships/diagramLayout" Target="../diagrams/layout11.xml"/><Relationship Id="rId9" Type="http://schemas.microsoft.com/office/2007/relationships/hdphoto" Target="../media/hdphoto5.wdp"/></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hyperlink" Target="https://www.ich.org/fileadmin/Public_Web_Site/ICH_Products/Guidelines/Quality/Q5E/Step4/Q5E_Guideline.pdf" TargetMode="External"/><Relationship Id="rId7" Type="http://schemas.openxmlformats.org/officeDocument/2006/relationships/diagramQuickStyle" Target="../diagrams/quickStyle1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hyperlink" Target=":%20https:/www.ncbi.nlm.nih.gov/pubmed/14620851" TargetMode="External"/><Relationship Id="rId9" Type="http://schemas.microsoft.com/office/2007/relationships/diagramDrawing" Target="../diagrams/drawing1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8.png"/><Relationship Id="rId7" Type="http://schemas.openxmlformats.org/officeDocument/2006/relationships/diagramQuickStyle" Target="../diagrams/quickStyle13.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hyperlink" Target="https://twitter.com/BiosimilarsWG/status/1082666309773455360" TargetMode="External"/><Relationship Id="rId9" Type="http://schemas.microsoft.com/office/2007/relationships/diagramDrawing" Target="../diagrams/drawing13.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17" Type="http://schemas.microsoft.com/office/2007/relationships/diagramDrawing" Target="../diagrams/drawing16.xml"/><Relationship Id="rId2" Type="http://schemas.openxmlformats.org/officeDocument/2006/relationships/notesSlide" Target="../notesSlides/notesSlide17.xml"/><Relationship Id="rId16" Type="http://schemas.openxmlformats.org/officeDocument/2006/relationships/diagramColors" Target="../diagrams/colors16.xml"/><Relationship Id="rId1" Type="http://schemas.openxmlformats.org/officeDocument/2006/relationships/slideLayout" Target="../slideLayouts/slideLayout1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diagramQuickStyle" Target="../diagrams/quickStyle16.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hyperlink" Target="https://www.ema.europa.eu/documents/assessment-report/nivestim-epar-public-assessment-report_en.pdf" TargetMode="External"/><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9.xml"/><Relationship Id="rId11" Type="http://schemas.openxmlformats.org/officeDocument/2006/relationships/hyperlink" Target="https://www.ema.europa.eu/documents/assessment-report/grastofil-epar-public-assessment-report_en.pdf" TargetMode="External"/><Relationship Id="rId5" Type="http://schemas.openxmlformats.org/officeDocument/2006/relationships/diagramQuickStyle" Target="../diagrams/quickStyle19.xml"/><Relationship Id="rId10" Type="http://schemas.openxmlformats.org/officeDocument/2006/relationships/hyperlink" Target="https://www.ema.europa.eu/documents/assessment-report/zarzio-epar-public-assessment-report_en.pdf" TargetMode="External"/><Relationship Id="rId4" Type="http://schemas.openxmlformats.org/officeDocument/2006/relationships/diagramLayout" Target="../diagrams/layout19.xml"/><Relationship Id="rId9" Type="http://schemas.openxmlformats.org/officeDocument/2006/relationships/hyperlink" Target="https://www.ema.europa.eu/documents/assessment-report/ratiograstim-epar-public-assessment-report_en.pdf"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canada.ca/en/health-canada/services/drugs-health-products/biologics-radiopharmaceuticals-genetic-therapies/applications-submissions/guidance-documents/information-submission-requirements-biosimilar-biologic-drugs.html" TargetMode="External"/><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3.xml.rels><?xml version="1.0" encoding="UTF-8" standalone="yes"?>
<Relationships xmlns="http://schemas.openxmlformats.org/package/2006/relationships"><Relationship Id="rId8" Type="http://schemas.openxmlformats.org/officeDocument/2006/relationships/hyperlink" Target="https://www.ema.europa.eu/documents/assessment-report/Rixathon-epar-public-assessment-report_en.pdf" TargetMode="External"/><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22.xml"/><Relationship Id="rId5" Type="http://schemas.openxmlformats.org/officeDocument/2006/relationships/diagramQuickStyle" Target="../diagrams/quickStyle22.xml"/><Relationship Id="rId10" Type="http://schemas.openxmlformats.org/officeDocument/2006/relationships/hyperlink" Target="https://www.ema.europa.eu/documents/variation-report/mabthera-h-c-165-x-83-epar-assessment-report-extension_en.pdf" TargetMode="External"/><Relationship Id="rId4" Type="http://schemas.openxmlformats.org/officeDocument/2006/relationships/diagramLayout" Target="../diagrams/layout22.xml"/><Relationship Id="rId9" Type="http://schemas.openxmlformats.org/officeDocument/2006/relationships/hyperlink" Target="https://www.ema.europa.eu/documents/assessment-report/Truxima-epar-public-assessment-report_en.pdf"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ncbi.nlm.nih.gov/pubmed/28592386" TargetMode="External"/><Relationship Id="rId13" Type="http://schemas.openxmlformats.org/officeDocument/2006/relationships/hyperlink" Target="https://academic.oup.com/annonc/article/26/2/320/2800595" TargetMode="External"/><Relationship Id="rId3" Type="http://schemas.openxmlformats.org/officeDocument/2006/relationships/diagramData" Target="../diagrams/data23.xml"/><Relationship Id="rId7" Type="http://schemas.microsoft.com/office/2007/relationships/diagramDrawing" Target="../diagrams/drawing23.xml"/><Relationship Id="rId12" Type="http://schemas.openxmlformats.org/officeDocument/2006/relationships/hyperlink" Target="https://www.ncbi.nlm.nih.gov/pubmed/22884505"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23.xml"/><Relationship Id="rId11" Type="http://schemas.openxmlformats.org/officeDocument/2006/relationships/hyperlink" Target="https://www.nature.com/articles/s41416-018-0147-1" TargetMode="External"/><Relationship Id="rId5" Type="http://schemas.openxmlformats.org/officeDocument/2006/relationships/diagramQuickStyle" Target="../diagrams/quickStyle23.xml"/><Relationship Id="rId15" Type="http://schemas.openxmlformats.org/officeDocument/2006/relationships/hyperlink" Target="https://www.ncbi.nlm.nih.gov/pubmed/29373094" TargetMode="External"/><Relationship Id="rId10" Type="http://schemas.openxmlformats.org/officeDocument/2006/relationships/hyperlink" Target="https://www.nature.com/articles/s41416-018-0340-2" TargetMode="External"/><Relationship Id="rId4" Type="http://schemas.openxmlformats.org/officeDocument/2006/relationships/diagramLayout" Target="../diagrams/layout23.xml"/><Relationship Id="rId9" Type="http://schemas.openxmlformats.org/officeDocument/2006/relationships/hyperlink" Target="https://www.ncbi.nlm.nih.gov/pubmed/29880292" TargetMode="External"/><Relationship Id="rId14" Type="http://schemas.openxmlformats.org/officeDocument/2006/relationships/hyperlink" Target="https://www.ncbi.nlm.nih.gov/pubmed/27918780"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ema.europa.eu/documents/assessment-report/mvasi-epar-public-assessment-report_en.pdf" TargetMode="External"/><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hyperlink" Target="http://clincancerres.aacrjournals.org/content/clincanres/early/2019/01/07/1078-0432.CCR-18-2702.full.pdf" TargetMode="Externa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7.xml.rels><?xml version="1.0" encoding="UTF-8" standalone="yes"?>
<Relationships xmlns="http://schemas.openxmlformats.org/package/2006/relationships"><Relationship Id="rId8" Type="http://schemas.openxmlformats.org/officeDocument/2006/relationships/hyperlink" Target="https://www.ema.europa.eu/documents/assessment-report/Rixathon-epar-public-assessment-report_en.pdf" TargetMode="External"/><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26.xml"/><Relationship Id="rId5" Type="http://schemas.openxmlformats.org/officeDocument/2006/relationships/diagramQuickStyle" Target="../diagrams/quickStyle26.xml"/><Relationship Id="rId10" Type="http://schemas.openxmlformats.org/officeDocument/2006/relationships/hyperlink" Target="https://www.ema.europa.eu/documents/variation-report/mabthera-h-c-165-x-83-epar-assessment-report-extension_en.pdf" TargetMode="External"/><Relationship Id="rId4" Type="http://schemas.openxmlformats.org/officeDocument/2006/relationships/diagramLayout" Target="../diagrams/layout26.xml"/><Relationship Id="rId9" Type="http://schemas.openxmlformats.org/officeDocument/2006/relationships/hyperlink" Target="https://www.ema.europa.eu/documents/assessment-report/Truxima-epar-public-assessment-report_en.pdf"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ncbi.nlm.nih.gov/pubmed/22884505" TargetMode="External"/><Relationship Id="rId13" Type="http://schemas.openxmlformats.org/officeDocument/2006/relationships/hyperlink" Target="https://www.ema.europa.eu/documents/assessment-report/trazimera-epar-public-assessment-report_en.pdf" TargetMode="External"/><Relationship Id="rId3" Type="http://schemas.openxmlformats.org/officeDocument/2006/relationships/diagramData" Target="../diagrams/data27.xml"/><Relationship Id="rId7" Type="http://schemas.microsoft.com/office/2007/relationships/diagramDrawing" Target="../diagrams/drawing27.xml"/><Relationship Id="rId12" Type="http://schemas.openxmlformats.org/officeDocument/2006/relationships/hyperlink" Target="https://www.ema.europa.eu/documents/assessment-report/herzuma-epar-public-assessment-report_en.pdf"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27.xml"/><Relationship Id="rId11" Type="http://schemas.openxmlformats.org/officeDocument/2006/relationships/hyperlink" Target="https://www.ema.europa.eu/documents/assessment-report/ontruzant-epar-public-assessment-report_en.pdf" TargetMode="External"/><Relationship Id="rId5" Type="http://schemas.openxmlformats.org/officeDocument/2006/relationships/diagramQuickStyle" Target="../diagrams/quickStyle27.xml"/><Relationship Id="rId10" Type="http://schemas.openxmlformats.org/officeDocument/2006/relationships/hyperlink" Target="https://www.ema.europa.eu/documents/assessment-report/kanjinti-epar-public-assessment-report_en.pdf" TargetMode="External"/><Relationship Id="rId4" Type="http://schemas.openxmlformats.org/officeDocument/2006/relationships/diagramLayout" Target="../diagrams/layout27.xml"/><Relationship Id="rId9" Type="http://schemas.openxmlformats.org/officeDocument/2006/relationships/hyperlink" Target="https://www.ema.europa.eu/documents/assessment-report/ogivri-epar-public-assessment-report_en.pdf" TargetMode="External"/><Relationship Id="rId14" Type="http://schemas.openxmlformats.org/officeDocument/2006/relationships/hyperlink" Target="https://www.nature.com/articles/s41416-018-0340-2"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ema.europa.eu/documents/assessment-report/mvasi-epar-public-assessment-report_en.pdf" TargetMode="External"/><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 Id="rId9" Type="http://schemas.openxmlformats.org/officeDocument/2006/relationships/hyperlink" Target="https://www.ema.europa.eu/en/documents/assessment-report/zirabev-epar-public-assessment-report_en.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1.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hyperlink" Target="https://www.canada.ca/en/health-canada/services/drugs-health-products/biologics-radiopharmaceuticals-genetic-therapies/applications-submissions/guidance-documents/information-submission-requirements-biosimilar-biologic-drugs.html" TargetMode="External"/><Relationship Id="rId7" Type="http://schemas.openxmlformats.org/officeDocument/2006/relationships/diagramColors" Target="../diagrams/colors30.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ancercareontario.ca/en/programs/provincial-drug-reimbursement/oncology-biosimilars-initiative"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igbamedicines.org/doc/Module1.pdf" TargetMode="External"/><Relationship Id="rId4" Type="http://schemas.openxmlformats.org/officeDocument/2006/relationships/diagramLayout" Target="../diagrams/layout1.xml"/><Relationship Id="rId9"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hyperlink" Target="https://www.cancercareontario.ca/en/programs/provincial-drug-reimbursement/oncology-biosimilars-initiative" TargetMode="External"/><Relationship Id="rId7"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creativecommons.org/licenses/by-nc/4.0/" TargetMode="Externa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hyperlink" Target="https://www.ncbi.nlm.nih.gov/pmc/articles/PMC3822280/" TargetMode="External"/><Relationship Id="rId4" Type="http://schemas.microsoft.com/office/2007/relationships/hdphoto" Target="../media/hdphoto2.wdp"/><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hyperlink" Target="https://www.canada.ca/en/health-canada/services/drugs-health-products/biologics-radiopharmaceuticals-genetic-therapies/applications-submissions/guidance-documents/fact-sheet-biosimilars.html"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s://www.canada.ca/en/health-canada/services/drugs-health-products/biologics-radiopharmaceuticals-genetic-therapies/applications-submissions/guidance-documents/information-submission-requirements-biosimilar-biologic-drugs.html" TargetMode="External"/><Relationship Id="rId4" Type="http://schemas.openxmlformats.org/officeDocument/2006/relationships/diagramLayout" Target="../diagrams/layout3.xml"/><Relationship Id="rId9" Type="http://schemas.openxmlformats.org/officeDocument/2006/relationships/hyperlink" Target="https://www.ich.org/fileadmin/Public_Web_Site/ICH_Products/Guidelines/Quality/Q5E/Step4/Q5E_Guideline.pdf"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www.gabionline.net/Biosimilars/General/Biosimilars-approved-in-Europe" TargetMode="External"/><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hyperlink" Target="https://www.slideshare.net/WPICPE/an-overview-of-biologics-manufacturing-processes-and-things-to-consider-from-development-to-commercial-scal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ich.org/fileadmin/Public_Web_Site/ICH_Products/Guidelines/Quality/Q5E/Step4/Q5E_Guideline.pdf"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8238" y="646615"/>
            <a:ext cx="8023761" cy="5564769"/>
          </a:xfrm>
          <a:prstGeom prst="rect">
            <a:avLst/>
          </a:prstGeom>
        </p:spPr>
      </p:pic>
      <p:sp>
        <p:nvSpPr>
          <p:cNvPr id="4" name="Rectangle 3"/>
          <p:cNvSpPr/>
          <p:nvPr/>
        </p:nvSpPr>
        <p:spPr>
          <a:xfrm>
            <a:off x="0" y="646616"/>
            <a:ext cx="12191999" cy="5564769"/>
          </a:xfrm>
          <a:prstGeom prst="rect">
            <a:avLst/>
          </a:prstGeom>
          <a:solidFill>
            <a:srgbClr val="424A5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Chevron 17"/>
          <p:cNvSpPr/>
          <p:nvPr/>
        </p:nvSpPr>
        <p:spPr>
          <a:xfrm>
            <a:off x="9138406" y="646611"/>
            <a:ext cx="1828800" cy="5564773"/>
          </a:xfrm>
          <a:prstGeom prst="chevron">
            <a:avLst/>
          </a:prstGeom>
          <a:solidFill>
            <a:srgbClr val="86CAB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hevron 6"/>
          <p:cNvSpPr/>
          <p:nvPr/>
        </p:nvSpPr>
        <p:spPr>
          <a:xfrm>
            <a:off x="7043799" y="646613"/>
            <a:ext cx="1828800" cy="5564769"/>
          </a:xfrm>
          <a:prstGeom prst="chevron">
            <a:avLst>
              <a:gd name="adj" fmla="val 48701"/>
            </a:avLst>
          </a:prstGeom>
          <a:solidFill>
            <a:srgbClr val="0E88B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Chevron 16"/>
          <p:cNvSpPr/>
          <p:nvPr/>
        </p:nvSpPr>
        <p:spPr>
          <a:xfrm>
            <a:off x="7984864" y="646611"/>
            <a:ext cx="1828800" cy="5564771"/>
          </a:xfrm>
          <a:prstGeom prst="chevron">
            <a:avLst>
              <a:gd name="adj" fmla="val 48072"/>
            </a:avLst>
          </a:prstGeom>
          <a:solidFill>
            <a:srgbClr val="6EAE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Pentagon 18"/>
          <p:cNvSpPr/>
          <p:nvPr/>
        </p:nvSpPr>
        <p:spPr>
          <a:xfrm>
            <a:off x="4168237" y="646616"/>
            <a:ext cx="3764479" cy="5564769"/>
          </a:xfrm>
          <a:prstGeom prst="homePlate">
            <a:avLst>
              <a:gd name="adj" fmla="val 23504"/>
            </a:avLst>
          </a:prstGeom>
          <a:solidFill>
            <a:srgbClr val="46556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0" y="646614"/>
            <a:ext cx="4168237" cy="5564769"/>
          </a:xfrm>
          <a:prstGeom prst="rect">
            <a:avLst/>
          </a:prstGeom>
          <a:solidFill>
            <a:srgbClr val="46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p:cNvSpPr>
            <a:spLocks noGrp="1"/>
          </p:cNvSpPr>
          <p:nvPr>
            <p:ph type="subTitle" idx="1"/>
          </p:nvPr>
        </p:nvSpPr>
        <p:spPr>
          <a:xfrm>
            <a:off x="170518" y="3965631"/>
            <a:ext cx="7607820" cy="899162"/>
          </a:xfrm>
        </p:spPr>
        <p:txBody>
          <a:bodyPr>
            <a:noAutofit/>
          </a:bodyPr>
          <a:lstStyle/>
          <a:p>
            <a:pPr algn="l"/>
            <a:r>
              <a:rPr lang="en-CA" sz="2600" dirty="0">
                <a:solidFill>
                  <a:schemeClr val="bg1"/>
                </a:solidFill>
                <a:latin typeface="Arial" panose="020B0604020202020204" pitchFamily="34" charset="0"/>
                <a:cs typeface="Arial" panose="020B0604020202020204" pitchFamily="34" charset="0"/>
              </a:rPr>
              <a:t>An Introduction from the </a:t>
            </a:r>
          </a:p>
          <a:p>
            <a:pPr algn="l">
              <a:lnSpc>
                <a:spcPct val="112000"/>
              </a:lnSpc>
              <a:spcBef>
                <a:spcPts val="0"/>
              </a:spcBef>
            </a:pPr>
            <a:r>
              <a:rPr lang="en-CA" sz="2600" dirty="0">
                <a:solidFill>
                  <a:schemeClr val="bg1"/>
                </a:solidFill>
                <a:latin typeface="Arial" panose="020B0604020202020204" pitchFamily="34" charset="0"/>
                <a:cs typeface="Arial" panose="020B0604020202020204" pitchFamily="34" charset="0"/>
              </a:rPr>
              <a:t>Pan-Canadian Oncology Biosimilars Initiative</a:t>
            </a:r>
            <a:endParaRPr lang="en-US" sz="2600" dirty="0">
              <a:solidFill>
                <a:schemeClr val="bg1"/>
              </a:solidFill>
              <a:latin typeface="Arial" panose="020B0604020202020204" pitchFamily="34" charset="0"/>
              <a:cs typeface="Arial" panose="020B0604020202020204" pitchFamily="34" charset="0"/>
            </a:endParaRPr>
          </a:p>
        </p:txBody>
      </p:sp>
      <p:sp>
        <p:nvSpPr>
          <p:cNvPr id="28" name="Subtitle 2"/>
          <p:cNvSpPr txBox="1">
            <a:spLocks/>
          </p:cNvSpPr>
          <p:nvPr/>
        </p:nvSpPr>
        <p:spPr>
          <a:xfrm>
            <a:off x="170519" y="2612966"/>
            <a:ext cx="7862854" cy="1282137"/>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2000"/>
              </a:lnSpc>
              <a:spcBef>
                <a:spcPts val="1800"/>
              </a:spcBef>
            </a:pPr>
            <a:r>
              <a:rPr lang="en-US" sz="5400" dirty="0">
                <a:solidFill>
                  <a:schemeClr val="bg1"/>
                </a:solidFill>
                <a:latin typeface="Arial" panose="020B0604020202020204" pitchFamily="34" charset="0"/>
                <a:cs typeface="Arial" panose="020B0604020202020204" pitchFamily="34" charset="0"/>
              </a:rPr>
              <a:t>Biologics &amp; Biosimilars</a:t>
            </a:r>
          </a:p>
        </p:txBody>
      </p:sp>
      <p:cxnSp>
        <p:nvCxnSpPr>
          <p:cNvPr id="35" name="Straight Connector 34"/>
          <p:cNvCxnSpPr/>
          <p:nvPr/>
        </p:nvCxnSpPr>
        <p:spPr>
          <a:xfrm flipV="1">
            <a:off x="247461" y="3598226"/>
            <a:ext cx="441308" cy="0"/>
          </a:xfrm>
          <a:prstGeom prst="line">
            <a:avLst/>
          </a:prstGeom>
          <a:ln w="38100">
            <a:solidFill>
              <a:srgbClr val="A6CCC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843705" y="3598226"/>
            <a:ext cx="441308" cy="0"/>
          </a:xfrm>
          <a:prstGeom prst="line">
            <a:avLst/>
          </a:prstGeom>
          <a:ln w="38100">
            <a:solidFill>
              <a:srgbClr val="A6CCC2"/>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0" y="6306375"/>
            <a:ext cx="10057453" cy="182882"/>
            <a:chOff x="0" y="6294502"/>
            <a:chExt cx="10057453" cy="182882"/>
          </a:xfrm>
        </p:grpSpPr>
        <p:sp>
          <p:nvSpPr>
            <p:cNvPr id="51" name="Rectangle 50"/>
            <p:cNvSpPr/>
            <p:nvPr/>
          </p:nvSpPr>
          <p:spPr>
            <a:xfrm>
              <a:off x="0" y="6294504"/>
              <a:ext cx="7043798" cy="182880"/>
            </a:xfrm>
            <a:prstGeom prst="rect">
              <a:avLst/>
            </a:prstGeom>
            <a:solidFill>
              <a:srgbClr val="46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7043798" y="6294502"/>
              <a:ext cx="941066" cy="182880"/>
            </a:xfrm>
            <a:prstGeom prst="rect">
              <a:avLst/>
            </a:prstGeom>
            <a:solidFill>
              <a:srgbClr val="068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7984864" y="6294502"/>
              <a:ext cx="941832" cy="182880"/>
            </a:xfrm>
            <a:prstGeom prst="rect">
              <a:avLst/>
            </a:prstGeom>
            <a:solidFill>
              <a:srgbClr val="6CA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9115621" y="6294502"/>
              <a:ext cx="941832" cy="182880"/>
            </a:xfrm>
            <a:prstGeom prst="rect">
              <a:avLst/>
            </a:prstGeom>
            <a:solidFill>
              <a:srgbClr val="82C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338930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17C440-1E77-E14B-BB24-CF128342E543}"/>
              </a:ext>
            </a:extLst>
          </p:cNvPr>
          <p:cNvSpPr>
            <a:spLocks noGrp="1"/>
          </p:cNvSpPr>
          <p:nvPr>
            <p:ph idx="1"/>
          </p:nvPr>
        </p:nvSpPr>
        <p:spPr>
          <a:xfrm>
            <a:off x="306064" y="1666575"/>
            <a:ext cx="11720836" cy="4526633"/>
          </a:xfrm>
        </p:spPr>
        <p:txBody>
          <a:bodyPr>
            <a:noAutofit/>
          </a:bodyPr>
          <a:lstStyle/>
          <a:p>
            <a:r>
              <a:rPr lang="en-US" sz="2300" dirty="0"/>
              <a:t>Variability is demonstrated by characterizing the key attributes of the biologic/biosimilar. </a:t>
            </a:r>
          </a:p>
          <a:p>
            <a:pPr lvl="1"/>
            <a:r>
              <a:rPr lang="en-US" dirty="0"/>
              <a:t>Number of key attributes vary from biologic to biologic and there are many. </a:t>
            </a:r>
          </a:p>
          <a:p>
            <a:pPr>
              <a:spcBef>
                <a:spcPts val="800"/>
              </a:spcBef>
            </a:pPr>
            <a:r>
              <a:rPr lang="en-CA" dirty="0"/>
              <a:t>The key attributes for biologics (including biosimilars) include:</a:t>
            </a:r>
          </a:p>
          <a:p>
            <a:pPr lvl="1"/>
            <a:r>
              <a:rPr lang="en-CA" dirty="0"/>
              <a:t>Amino acid sequence of the protein (must be identical)</a:t>
            </a:r>
            <a:endParaRPr lang="en-CA" strike="sngStrike" dirty="0"/>
          </a:p>
          <a:p>
            <a:pPr lvl="1"/>
            <a:r>
              <a:rPr lang="en-CA" dirty="0"/>
              <a:t>Primary structure</a:t>
            </a:r>
          </a:p>
          <a:p>
            <a:pPr lvl="1"/>
            <a:r>
              <a:rPr lang="en-CA" dirty="0"/>
              <a:t>Glycosylation patterns </a:t>
            </a:r>
          </a:p>
          <a:p>
            <a:pPr lvl="1"/>
            <a:r>
              <a:rPr lang="en-CA" dirty="0"/>
              <a:t>Other modifications</a:t>
            </a:r>
            <a:endParaRPr lang="en-US" dirty="0"/>
          </a:p>
          <a:p>
            <a:pPr>
              <a:spcBef>
                <a:spcPts val="800"/>
              </a:spcBef>
            </a:pPr>
            <a:r>
              <a:rPr lang="en-US" dirty="0"/>
              <a:t>For monoclonal antibodies specifically, there are two key attributes:</a:t>
            </a:r>
          </a:p>
          <a:p>
            <a:pPr lvl="1"/>
            <a:r>
              <a:rPr lang="en-US" dirty="0"/>
              <a:t>Binding to their target (antigen)</a:t>
            </a:r>
          </a:p>
          <a:p>
            <a:pPr lvl="1"/>
            <a:r>
              <a:rPr lang="en-US" dirty="0"/>
              <a:t>Ability to activate the immune system (if that is part of their mechanism of action)</a:t>
            </a:r>
          </a:p>
        </p:txBody>
      </p:sp>
      <p:sp>
        <p:nvSpPr>
          <p:cNvPr id="2" name="Title 1">
            <a:extLst>
              <a:ext uri="{FF2B5EF4-FFF2-40B4-BE49-F238E27FC236}">
                <a16:creationId xmlns:a16="http://schemas.microsoft.com/office/drawing/2014/main" id="{018823FF-D5B3-8C46-B56C-4946DA9A5038}"/>
              </a:ext>
            </a:extLst>
          </p:cNvPr>
          <p:cNvSpPr>
            <a:spLocks noGrp="1"/>
          </p:cNvSpPr>
          <p:nvPr>
            <p:ph type="title"/>
          </p:nvPr>
        </p:nvSpPr>
        <p:spPr/>
        <p:txBody>
          <a:bodyPr/>
          <a:lstStyle/>
          <a:p>
            <a:r>
              <a:rPr lang="en-US"/>
              <a:t>Biologics and Biosimilars – Inherent Variability</a:t>
            </a:r>
          </a:p>
        </p:txBody>
      </p:sp>
      <p:sp>
        <p:nvSpPr>
          <p:cNvPr id="7" name="Text Placeholder 6"/>
          <p:cNvSpPr>
            <a:spLocks noGrp="1"/>
          </p:cNvSpPr>
          <p:nvPr>
            <p:ph type="body" sz="quarter" idx="10"/>
          </p:nvPr>
        </p:nvSpPr>
        <p:spPr>
          <a:xfrm>
            <a:off x="306065" y="1082915"/>
            <a:ext cx="11567486" cy="412644"/>
          </a:xfrm>
        </p:spPr>
        <p:txBody>
          <a:bodyPr/>
          <a:lstStyle/>
          <a:p>
            <a:r>
              <a:rPr lang="en-US" dirty="0"/>
              <a:t>How is variability demonstrated?</a:t>
            </a:r>
            <a:endParaRPr lang="en-CA" dirty="0"/>
          </a:p>
        </p:txBody>
      </p:sp>
      <p:graphicFrame>
        <p:nvGraphicFramePr>
          <p:cNvPr id="6" name="Diagram 5"/>
          <p:cNvGraphicFramePr/>
          <p:nvPr>
            <p:extLst>
              <p:ext uri="{D42A27DB-BD31-4B8C-83A1-F6EECF244321}">
                <p14:modId xmlns:p14="http://schemas.microsoft.com/office/powerpoint/2010/main" val="3777897683"/>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06063" y="6015295"/>
            <a:ext cx="6378941" cy="461665"/>
          </a:xfrm>
          <a:prstGeom prst="rect">
            <a:avLst/>
          </a:prstGeom>
          <a:noFill/>
        </p:spPr>
        <p:txBody>
          <a:bodyPr wrap="square" rtlCol="0">
            <a:spAutoFit/>
          </a:bodyPr>
          <a:lstStyle/>
          <a:p>
            <a:r>
              <a:rPr lang="en-US" sz="800">
                <a:latin typeface="Arial" panose="020B0604020202020204" pitchFamily="34" charset="0"/>
                <a:cs typeface="Arial" panose="020B0604020202020204" pitchFamily="34" charset="0"/>
              </a:rPr>
              <a:t>Ishii-</a:t>
            </a:r>
            <a:r>
              <a:rPr lang="en-US" sz="800" err="1">
                <a:latin typeface="Arial" panose="020B0604020202020204" pitchFamily="34" charset="0"/>
                <a:cs typeface="Arial" panose="020B0604020202020204" pitchFamily="34" charset="0"/>
              </a:rPr>
              <a:t>Watabe</a:t>
            </a:r>
            <a:r>
              <a:rPr lang="en-US" sz="800">
                <a:latin typeface="Arial" panose="020B0604020202020204" pitchFamily="34" charset="0"/>
                <a:cs typeface="Arial" panose="020B0604020202020204" pitchFamily="34" charset="0"/>
              </a:rPr>
              <a:t> A, </a:t>
            </a:r>
            <a:r>
              <a:rPr lang="en-US" sz="800" err="1">
                <a:latin typeface="Arial" panose="020B0604020202020204" pitchFamily="34" charset="0"/>
                <a:cs typeface="Arial" panose="020B0604020202020204" pitchFamily="34" charset="0"/>
              </a:rPr>
              <a:t>Kuwabara</a:t>
            </a:r>
            <a:r>
              <a:rPr lang="en-US" sz="800">
                <a:latin typeface="Arial" panose="020B0604020202020204" pitchFamily="34" charset="0"/>
                <a:cs typeface="Arial" panose="020B0604020202020204" pitchFamily="34" charset="0"/>
              </a:rPr>
              <a:t> T. </a:t>
            </a:r>
            <a:r>
              <a:rPr lang="en-US" sz="800" err="1">
                <a:latin typeface="Arial" panose="020B0604020202020204" pitchFamily="34" charset="0"/>
                <a:cs typeface="Arial" panose="020B0604020202020204" pitchFamily="34" charset="0"/>
              </a:rPr>
              <a:t>Biosimilarity</a:t>
            </a:r>
            <a:r>
              <a:rPr lang="en-US" sz="800">
                <a:latin typeface="Arial" panose="020B0604020202020204" pitchFamily="34" charset="0"/>
                <a:cs typeface="Arial" panose="020B0604020202020204" pitchFamily="34" charset="0"/>
              </a:rPr>
              <a:t> assessment of biosimilar therapeutic monoclonal antibodies. Drug </a:t>
            </a:r>
            <a:r>
              <a:rPr lang="en-US" sz="800" err="1">
                <a:latin typeface="Arial" panose="020B0604020202020204" pitchFamily="34" charset="0"/>
                <a:cs typeface="Arial" panose="020B0604020202020204" pitchFamily="34" charset="0"/>
              </a:rPr>
              <a:t>Metab</a:t>
            </a:r>
            <a:r>
              <a:rPr lang="en-US" sz="800">
                <a:latin typeface="Arial" panose="020B0604020202020204" pitchFamily="34" charset="0"/>
                <a:cs typeface="Arial" panose="020B0604020202020204" pitchFamily="34" charset="0"/>
              </a:rPr>
              <a:t> </a:t>
            </a:r>
            <a:r>
              <a:rPr lang="en-US" sz="800" err="1">
                <a:latin typeface="Arial" panose="020B0604020202020204" pitchFamily="34" charset="0"/>
                <a:cs typeface="Arial" panose="020B0604020202020204" pitchFamily="34" charset="0"/>
              </a:rPr>
              <a:t>Pharmacokinet</a:t>
            </a:r>
            <a:r>
              <a:rPr lang="en-US" sz="800">
                <a:latin typeface="Arial" panose="020B0604020202020204" pitchFamily="34" charset="0"/>
                <a:cs typeface="Arial" panose="020B0604020202020204" pitchFamily="34" charset="0"/>
              </a:rPr>
              <a:t> [Internet]. 2019; 34(1): 64.70. Available from: </a:t>
            </a:r>
            <a:r>
              <a:rPr lang="en-US" sz="800">
                <a:latin typeface="Arial" panose="020B0604020202020204" pitchFamily="34" charset="0"/>
                <a:cs typeface="Arial" panose="020B0604020202020204" pitchFamily="34" charset="0"/>
                <a:hlinkClick r:id="rId8"/>
              </a:rPr>
              <a:t>https://www.sciencedirect.com/science/article/pii/S1347436718304580?via%3Dihub</a:t>
            </a:r>
            <a:endParaRPr lang="en-US" sz="800">
              <a:latin typeface="Arial" panose="020B0604020202020204" pitchFamily="34" charset="0"/>
              <a:cs typeface="Arial" panose="020B0604020202020204" pitchFamily="34" charset="0"/>
            </a:endParaRPr>
          </a:p>
          <a:p>
            <a:endParaRPr lang="en-US"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528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114054"/>
              </p:ext>
            </p:extLst>
          </p:nvPr>
        </p:nvGraphicFramePr>
        <p:xfrm>
          <a:off x="408432" y="1752160"/>
          <a:ext cx="11375136" cy="3414755"/>
        </p:xfrm>
        <a:graphic>
          <a:graphicData uri="http://schemas.openxmlformats.org/drawingml/2006/table">
            <a:tbl>
              <a:tblPr firstRow="1" bandRow="1">
                <a:tableStyleId>{5940675A-B579-460E-94D1-54222C63F5DA}</a:tableStyleId>
              </a:tblPr>
              <a:tblGrid>
                <a:gridCol w="2362864">
                  <a:extLst>
                    <a:ext uri="{9D8B030D-6E8A-4147-A177-3AD203B41FA5}">
                      <a16:colId xmlns:a16="http://schemas.microsoft.com/office/drawing/2014/main" val="2522599975"/>
                    </a:ext>
                  </a:extLst>
                </a:gridCol>
                <a:gridCol w="2759532">
                  <a:extLst>
                    <a:ext uri="{9D8B030D-6E8A-4147-A177-3AD203B41FA5}">
                      <a16:colId xmlns:a16="http://schemas.microsoft.com/office/drawing/2014/main" val="680155804"/>
                    </a:ext>
                  </a:extLst>
                </a:gridCol>
                <a:gridCol w="4191794">
                  <a:extLst>
                    <a:ext uri="{9D8B030D-6E8A-4147-A177-3AD203B41FA5}">
                      <a16:colId xmlns:a16="http://schemas.microsoft.com/office/drawing/2014/main" val="750924797"/>
                    </a:ext>
                  </a:extLst>
                </a:gridCol>
                <a:gridCol w="2060946">
                  <a:extLst>
                    <a:ext uri="{9D8B030D-6E8A-4147-A177-3AD203B41FA5}">
                      <a16:colId xmlns:a16="http://schemas.microsoft.com/office/drawing/2014/main" val="889568272"/>
                    </a:ext>
                  </a:extLst>
                </a:gridCol>
              </a:tblGrid>
              <a:tr h="694478">
                <a:tc>
                  <a:txBody>
                    <a:bodyPr/>
                    <a:lstStyle/>
                    <a:p>
                      <a:pPr algn="ctr"/>
                      <a:r>
                        <a:rPr lang="en-US" sz="1850" b="1" dirty="0" err="1">
                          <a:solidFill>
                            <a:schemeClr val="tx1">
                              <a:lumMod val="75000"/>
                              <a:lumOff val="25000"/>
                            </a:schemeClr>
                          </a:solidFill>
                          <a:latin typeface="Arial" panose="020B0604020202020204" pitchFamily="34" charset="0"/>
                          <a:cs typeface="Arial" panose="020B0604020202020204" pitchFamily="34" charset="0"/>
                        </a:rPr>
                        <a:t>mAb</a:t>
                      </a:r>
                      <a:endParaRPr lang="en-CA" sz="185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US" sz="1850" b="1">
                          <a:solidFill>
                            <a:schemeClr val="tx1">
                              <a:lumMod val="75000"/>
                              <a:lumOff val="25000"/>
                            </a:schemeClr>
                          </a:solidFill>
                          <a:latin typeface="Arial" panose="020B0604020202020204" pitchFamily="34" charset="0"/>
                          <a:cs typeface="Arial" panose="020B0604020202020204" pitchFamily="34" charset="0"/>
                        </a:rPr>
                        <a:t>Antigen</a:t>
                      </a:r>
                      <a:endParaRPr lang="en-CA" sz="1850" b="1" strike="sngStrike">
                        <a:solidFill>
                          <a:schemeClr val="tx1">
                            <a:lumMod val="75000"/>
                            <a:lumOff val="2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US" sz="1850" b="1">
                          <a:solidFill>
                            <a:schemeClr val="tx1">
                              <a:lumMod val="75000"/>
                              <a:lumOff val="25000"/>
                            </a:schemeClr>
                          </a:solidFill>
                          <a:latin typeface="Arial" panose="020B0604020202020204" pitchFamily="34" charset="0"/>
                          <a:cs typeface="Arial" panose="020B0604020202020204" pitchFamily="34" charset="0"/>
                        </a:rPr>
                        <a:t>Directly Affect Signal Transduction </a:t>
                      </a:r>
                      <a:endParaRPr lang="en-CA" sz="1850" b="1">
                        <a:solidFill>
                          <a:schemeClr val="tx1">
                            <a:lumMod val="75000"/>
                            <a:lumOff val="2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US" sz="1850" b="1">
                          <a:solidFill>
                            <a:schemeClr val="tx1">
                              <a:lumMod val="75000"/>
                              <a:lumOff val="25000"/>
                            </a:schemeClr>
                          </a:solidFill>
                          <a:latin typeface="Arial" panose="020B0604020202020204" pitchFamily="34" charset="0"/>
                          <a:cs typeface="Arial" panose="020B0604020202020204" pitchFamily="34" charset="0"/>
                        </a:rPr>
                        <a:t>ADCC</a:t>
                      </a:r>
                      <a:endParaRPr lang="en-CA" sz="1850" b="1">
                        <a:solidFill>
                          <a:schemeClr val="tx1">
                            <a:lumMod val="75000"/>
                            <a:lumOff val="2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3485558829"/>
                  </a:ext>
                </a:extLst>
              </a:tr>
              <a:tr h="906759">
                <a:tc>
                  <a:txBody>
                    <a:bodyPr/>
                    <a:lstStyle/>
                    <a:p>
                      <a:pPr algn="ctr"/>
                      <a:r>
                        <a:rPr lang="en-US" sz="1800">
                          <a:latin typeface="Arial" panose="020B0604020202020204" pitchFamily="34" charset="0"/>
                          <a:cs typeface="Arial" panose="020B0604020202020204" pitchFamily="34" charset="0"/>
                        </a:rPr>
                        <a:t>Bevacizumab</a:t>
                      </a:r>
                      <a:endParaRPr lang="en-CA" sz="18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VEGF-A</a:t>
                      </a:r>
                      <a:endParaRPr lang="en-CA" sz="18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No – sequestering signaling ligand </a:t>
                      </a:r>
                      <a:r>
                        <a:rPr lang="en-US" sz="1800" baseline="0">
                          <a:latin typeface="Arial" panose="020B0604020202020204" pitchFamily="34" charset="0"/>
                          <a:cs typeface="Arial" panose="020B0604020202020204" pitchFamily="34" charset="0"/>
                        </a:rPr>
                        <a:t>(</a:t>
                      </a:r>
                      <a:r>
                        <a:rPr lang="en-US" sz="1800">
                          <a:latin typeface="Arial" panose="020B0604020202020204" pitchFamily="34" charset="0"/>
                          <a:cs typeface="Arial" panose="020B0604020202020204" pitchFamily="34" charset="0"/>
                        </a:rPr>
                        <a:t>VEGF-A</a:t>
                      </a:r>
                      <a:r>
                        <a:rPr lang="en-CA" sz="1800">
                          <a:latin typeface="Arial" panose="020B0604020202020204" pitchFamily="34" charset="0"/>
                          <a:cs typeface="Arial" panose="020B0604020202020204" pitchFamily="34" charset="0"/>
                        </a:rPr>
                        <a:t>)</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No</a:t>
                      </a:r>
                      <a:endParaRPr lang="en-CA" sz="18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11727457"/>
                  </a:ext>
                </a:extLst>
              </a:tr>
              <a:tr h="906759">
                <a:tc>
                  <a:txBody>
                    <a:bodyPr/>
                    <a:lstStyle/>
                    <a:p>
                      <a:pPr algn="ctr"/>
                      <a:r>
                        <a:rPr lang="en-US" sz="1800" err="1">
                          <a:latin typeface="Arial" panose="020B0604020202020204" pitchFamily="34" charset="0"/>
                          <a:cs typeface="Arial" panose="020B0604020202020204" pitchFamily="34" charset="0"/>
                        </a:rPr>
                        <a:t>Trastuzumab</a:t>
                      </a:r>
                      <a:endParaRPr lang="en-CA" sz="18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HER/2-Receptor ligand binding site </a:t>
                      </a:r>
                      <a:endParaRPr lang="en-CA" sz="18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Yes – apoptosis pathway</a:t>
                      </a:r>
                      <a:endParaRPr lang="en-CA" sz="18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Yes</a:t>
                      </a:r>
                      <a:endParaRPr lang="en-CA" sz="18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982796603"/>
                  </a:ext>
                </a:extLst>
              </a:tr>
              <a:tr h="906759">
                <a:tc>
                  <a:txBody>
                    <a:bodyPr/>
                    <a:lstStyle/>
                    <a:p>
                      <a:pPr algn="ctr"/>
                      <a:r>
                        <a:rPr lang="en-US" sz="1800">
                          <a:latin typeface="Arial" panose="020B0604020202020204" pitchFamily="34" charset="0"/>
                          <a:cs typeface="Arial" panose="020B0604020202020204" pitchFamily="34" charset="0"/>
                        </a:rPr>
                        <a:t>Rituximab</a:t>
                      </a:r>
                      <a:endParaRPr lang="en-CA" sz="18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CD20</a:t>
                      </a:r>
                      <a:endParaRPr lang="en-CA" sz="18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No</a:t>
                      </a:r>
                      <a:endParaRPr lang="en-CA" sz="18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Yes</a:t>
                      </a:r>
                      <a:endParaRPr lang="en-CA"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245535"/>
                  </a:ext>
                </a:extLst>
              </a:tr>
            </a:tbl>
          </a:graphicData>
        </a:graphic>
      </p:graphicFrame>
      <p:sp>
        <p:nvSpPr>
          <p:cNvPr id="2" name="Title 1">
            <a:extLst>
              <a:ext uri="{FF2B5EF4-FFF2-40B4-BE49-F238E27FC236}">
                <a16:creationId xmlns:a16="http://schemas.microsoft.com/office/drawing/2014/main" id="{018823FF-D5B3-8C46-B56C-4946DA9A5038}"/>
              </a:ext>
            </a:extLst>
          </p:cNvPr>
          <p:cNvSpPr>
            <a:spLocks noGrp="1"/>
          </p:cNvSpPr>
          <p:nvPr>
            <p:ph type="title"/>
          </p:nvPr>
        </p:nvSpPr>
        <p:spPr/>
        <p:txBody>
          <a:bodyPr/>
          <a:lstStyle/>
          <a:p>
            <a:r>
              <a:rPr lang="en-US"/>
              <a:t>Biologics and Biosimilars</a:t>
            </a:r>
          </a:p>
        </p:txBody>
      </p:sp>
      <p:sp>
        <p:nvSpPr>
          <p:cNvPr id="7" name="Text Placeholder 6"/>
          <p:cNvSpPr>
            <a:spLocks noGrp="1"/>
          </p:cNvSpPr>
          <p:nvPr>
            <p:ph type="body" sz="quarter" idx="10"/>
          </p:nvPr>
        </p:nvSpPr>
        <p:spPr>
          <a:xfrm>
            <a:off x="322107" y="1065396"/>
            <a:ext cx="11567486" cy="412644"/>
          </a:xfrm>
        </p:spPr>
        <p:txBody>
          <a:bodyPr/>
          <a:lstStyle/>
          <a:p>
            <a:r>
              <a:rPr lang="en-US" sz="2700" dirty="0"/>
              <a:t>Important Attributes of Oncology Biologics which have Biosimilars </a:t>
            </a:r>
            <a:endParaRPr lang="en-CA" sz="2700" dirty="0"/>
          </a:p>
        </p:txBody>
      </p:sp>
      <p:graphicFrame>
        <p:nvGraphicFramePr>
          <p:cNvPr id="6" name="Diagram 5"/>
          <p:cNvGraphicFramePr/>
          <p:nvPr>
            <p:extLst>
              <p:ext uri="{D42A27DB-BD31-4B8C-83A1-F6EECF244321}">
                <p14:modId xmlns:p14="http://schemas.microsoft.com/office/powerpoint/2010/main" val="3777897683"/>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14781" y="5350244"/>
            <a:ext cx="9321261" cy="892552"/>
          </a:xfrm>
          <a:prstGeom prst="rect">
            <a:avLst/>
          </a:prstGeom>
          <a:noFill/>
        </p:spPr>
        <p:txBody>
          <a:bodyPr wrap="square" lIns="0" rtlCol="0">
            <a:spAutoFit/>
          </a:bodyPr>
          <a:lstStyle/>
          <a:p>
            <a:pPr>
              <a:spcBef>
                <a:spcPts val="600"/>
              </a:spcBef>
            </a:pPr>
            <a:r>
              <a:rPr lang="en-US" sz="1400" b="1" dirty="0" err="1">
                <a:latin typeface="Arial" panose="020B0604020202020204" pitchFamily="34" charset="0"/>
                <a:cs typeface="Arial" panose="020B0604020202020204" pitchFamily="34" charset="0"/>
              </a:rPr>
              <a:t>mAb</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 </a:t>
            </a:r>
            <a:r>
              <a:rPr lang="en-US" sz="1400" u="sng" dirty="0">
                <a:latin typeface="Arial" panose="020B0604020202020204" pitchFamily="34" charset="0"/>
                <a:cs typeface="Arial" panose="020B0604020202020204" pitchFamily="34" charset="0"/>
              </a:rPr>
              <a:t>M</a:t>
            </a:r>
            <a:r>
              <a:rPr lang="en-US" sz="1400" dirty="0">
                <a:latin typeface="Arial" panose="020B0604020202020204" pitchFamily="34" charset="0"/>
                <a:cs typeface="Arial" panose="020B0604020202020204" pitchFamily="34" charset="0"/>
              </a:rPr>
              <a:t>onoclonal </a:t>
            </a:r>
            <a:r>
              <a:rPr lang="en-US" sz="1400" u="sng" dirty="0">
                <a:latin typeface="Arial" panose="020B0604020202020204" pitchFamily="34" charset="0"/>
                <a:cs typeface="Arial" panose="020B0604020202020204" pitchFamily="34" charset="0"/>
              </a:rPr>
              <a:t>A</a:t>
            </a:r>
            <a:r>
              <a:rPr lang="en-US" sz="1400" dirty="0">
                <a:latin typeface="Arial" panose="020B0604020202020204" pitchFamily="34" charset="0"/>
                <a:cs typeface="Arial" panose="020B0604020202020204" pitchFamily="34" charset="0"/>
              </a:rPr>
              <a:t>nti</a:t>
            </a:r>
            <a:r>
              <a:rPr lang="en-US" sz="1400" u="sng" dirty="0">
                <a:latin typeface="Arial" panose="020B0604020202020204" pitchFamily="34" charset="0"/>
                <a:cs typeface="Arial" panose="020B0604020202020204" pitchFamily="34" charset="0"/>
              </a:rPr>
              <a:t>b</a:t>
            </a:r>
            <a:r>
              <a:rPr lang="en-US" sz="1400" dirty="0">
                <a:latin typeface="Arial" panose="020B0604020202020204" pitchFamily="34" charset="0"/>
                <a:cs typeface="Arial" panose="020B0604020202020204" pitchFamily="34" charset="0"/>
              </a:rPr>
              <a:t>odies</a:t>
            </a:r>
            <a:endParaRPr lang="en-CA" sz="1400" b="1" dirty="0">
              <a:latin typeface="Arial" panose="020B0604020202020204" pitchFamily="34" charset="0"/>
              <a:cs typeface="Arial" panose="020B0604020202020204" pitchFamily="34" charset="0"/>
            </a:endParaRPr>
          </a:p>
          <a:p>
            <a:pPr>
              <a:spcBef>
                <a:spcPts val="600"/>
              </a:spcBef>
            </a:pPr>
            <a:r>
              <a:rPr lang="en-CA" sz="1400" b="1" dirty="0">
                <a:latin typeface="Arial" panose="020B0604020202020204" pitchFamily="34" charset="0"/>
                <a:cs typeface="Arial" panose="020B0604020202020204" pitchFamily="34" charset="0"/>
              </a:rPr>
              <a:t>ADCC</a:t>
            </a:r>
            <a:r>
              <a:rPr lang="en-CA" sz="1400" dirty="0">
                <a:latin typeface="Arial" panose="020B0604020202020204" pitchFamily="34" charset="0"/>
                <a:cs typeface="Arial" panose="020B0604020202020204" pitchFamily="34" charset="0"/>
              </a:rPr>
              <a:t> – </a:t>
            </a:r>
            <a:r>
              <a:rPr lang="en-CA" sz="1400" u="sng" dirty="0">
                <a:latin typeface="Arial" panose="020B0604020202020204" pitchFamily="34" charset="0"/>
                <a:cs typeface="Arial" panose="020B0604020202020204" pitchFamily="34" charset="0"/>
              </a:rPr>
              <a:t>A</a:t>
            </a:r>
            <a:r>
              <a:rPr lang="en-CA" sz="1400" dirty="0">
                <a:latin typeface="Arial" panose="020B0604020202020204" pitchFamily="34" charset="0"/>
                <a:cs typeface="Arial" panose="020B0604020202020204" pitchFamily="34" charset="0"/>
              </a:rPr>
              <a:t>ntibody </a:t>
            </a:r>
            <a:r>
              <a:rPr lang="en-CA" sz="1400" u="sng" dirty="0">
                <a:latin typeface="Arial" panose="020B0604020202020204" pitchFamily="34" charset="0"/>
                <a:cs typeface="Arial" panose="020B0604020202020204" pitchFamily="34" charset="0"/>
              </a:rPr>
              <a:t>D</a:t>
            </a:r>
            <a:r>
              <a:rPr lang="en-CA" sz="1400" dirty="0">
                <a:latin typeface="Arial" panose="020B0604020202020204" pitchFamily="34" charset="0"/>
                <a:cs typeface="Arial" panose="020B0604020202020204" pitchFamily="34" charset="0"/>
              </a:rPr>
              <a:t>ependent </a:t>
            </a:r>
            <a:r>
              <a:rPr lang="en-CA" sz="1400" u="sng" dirty="0">
                <a:latin typeface="Arial" panose="020B0604020202020204" pitchFamily="34" charset="0"/>
                <a:cs typeface="Arial" panose="020B0604020202020204" pitchFamily="34" charset="0"/>
              </a:rPr>
              <a:t>C</a:t>
            </a:r>
            <a:r>
              <a:rPr lang="en-CA" sz="1400" dirty="0">
                <a:latin typeface="Arial" panose="020B0604020202020204" pitchFamily="34" charset="0"/>
                <a:cs typeface="Arial" panose="020B0604020202020204" pitchFamily="34" charset="0"/>
              </a:rPr>
              <a:t>ellular </a:t>
            </a:r>
            <a:r>
              <a:rPr lang="en-CA" sz="1400" u="sng" dirty="0">
                <a:latin typeface="Arial" panose="020B0604020202020204" pitchFamily="34" charset="0"/>
                <a:cs typeface="Arial" panose="020B0604020202020204" pitchFamily="34" charset="0"/>
              </a:rPr>
              <a:t>C</a:t>
            </a:r>
            <a:r>
              <a:rPr lang="en-CA" sz="1400" dirty="0">
                <a:latin typeface="Arial" panose="020B0604020202020204" pitchFamily="34" charset="0"/>
                <a:cs typeface="Arial" panose="020B0604020202020204" pitchFamily="34" charset="0"/>
              </a:rPr>
              <a:t>ytotoxicity</a:t>
            </a:r>
          </a:p>
          <a:p>
            <a:pPr>
              <a:spcBef>
                <a:spcPts val="600"/>
              </a:spcBef>
            </a:pPr>
            <a:r>
              <a:rPr lang="en-CA" sz="1400" b="1" dirty="0">
                <a:latin typeface="Arial" panose="020B0604020202020204" pitchFamily="34" charset="0"/>
                <a:cs typeface="Arial" panose="020B0604020202020204" pitchFamily="34" charset="0"/>
              </a:rPr>
              <a:t>Signal transduction </a:t>
            </a:r>
            <a:r>
              <a:rPr lang="en-CA" sz="1400" dirty="0">
                <a:latin typeface="Arial" panose="020B0604020202020204" pitchFamily="34" charset="0"/>
                <a:cs typeface="Arial" panose="020B0604020202020204" pitchFamily="34" charset="0"/>
              </a:rPr>
              <a:t>– External ligand binding induces internal cell signalling</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49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000"/>
              <a:t>Biologics and Biosimilars – Inherent Variability</a:t>
            </a:r>
            <a:endParaRPr lang="en-US" sz="4000">
              <a:solidFill>
                <a:schemeClr val="tx1"/>
              </a:solidFill>
            </a:endParaRPr>
          </a:p>
        </p:txBody>
      </p:sp>
      <p:sp>
        <p:nvSpPr>
          <p:cNvPr id="11" name="Text Placeholder 10"/>
          <p:cNvSpPr>
            <a:spLocks noGrp="1"/>
          </p:cNvSpPr>
          <p:nvPr>
            <p:ph type="body" sz="quarter" idx="10"/>
          </p:nvPr>
        </p:nvSpPr>
        <p:spPr>
          <a:xfrm>
            <a:off x="312257" y="1001354"/>
            <a:ext cx="11567486" cy="412644"/>
          </a:xfrm>
        </p:spPr>
        <p:txBody>
          <a:bodyPr/>
          <a:lstStyle/>
          <a:p>
            <a:r>
              <a:rPr lang="en-US" dirty="0"/>
              <a:t>Significance of Changes to the Production Process after Licensing</a:t>
            </a:r>
            <a:endParaRPr lang="en-CA" dirty="0"/>
          </a:p>
        </p:txBody>
      </p:sp>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5000" contrast="10000"/>
                    </a14:imgEffect>
                  </a14:imgLayer>
                </a14:imgProps>
              </a:ext>
              <a:ext uri="{28A0092B-C50C-407E-A947-70E740481C1C}">
                <a14:useLocalDpi xmlns:a14="http://schemas.microsoft.com/office/drawing/2010/main" val="0"/>
              </a:ext>
            </a:extLst>
          </a:blip>
          <a:srcRect/>
          <a:stretch>
            <a:fillRect/>
          </a:stretch>
        </p:blipFill>
        <p:spPr bwMode="auto">
          <a:xfrm>
            <a:off x="1425825" y="1524078"/>
            <a:ext cx="9340350" cy="463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4614" y="6099448"/>
            <a:ext cx="7843202" cy="338554"/>
          </a:xfrm>
          <a:prstGeom prst="rect">
            <a:avLst/>
          </a:prstGeom>
          <a:noFill/>
        </p:spPr>
        <p:txBody>
          <a:bodyPr wrap="square" rtlCol="0">
            <a:spAutoFit/>
          </a:bodyPr>
          <a:lstStyle/>
          <a:p>
            <a:pPr defTabSz="1219170"/>
            <a:r>
              <a:rPr lang="en-GB" sz="800" dirty="0" err="1">
                <a:latin typeface="Arial" panose="020B0604020202020204" pitchFamily="34" charset="0"/>
                <a:cs typeface="Arial" panose="020B0604020202020204" pitchFamily="34" charset="0"/>
              </a:rPr>
              <a:t>Vezer</a:t>
            </a:r>
            <a:r>
              <a:rPr lang="en-GB" sz="800" dirty="0">
                <a:latin typeface="Arial" panose="020B0604020202020204" pitchFamily="34" charset="0"/>
                <a:cs typeface="Arial" panose="020B0604020202020204" pitchFamily="34" charset="0"/>
              </a:rPr>
              <a:t> B, </a:t>
            </a:r>
            <a:r>
              <a:rPr lang="en-GB" sz="800" dirty="0" err="1">
                <a:latin typeface="Arial" panose="020B0604020202020204" pitchFamily="34" charset="0"/>
                <a:cs typeface="Arial" panose="020B0604020202020204" pitchFamily="34" charset="0"/>
              </a:rPr>
              <a:t>Buzas</a:t>
            </a:r>
            <a:r>
              <a:rPr lang="en-GB" sz="800" dirty="0">
                <a:latin typeface="Arial" panose="020B0604020202020204" pitchFamily="34" charset="0"/>
                <a:cs typeface="Arial" panose="020B0604020202020204" pitchFamily="34" charset="0"/>
              </a:rPr>
              <a:t> Z, </a:t>
            </a:r>
            <a:r>
              <a:rPr lang="en-GB" sz="800" dirty="0" err="1">
                <a:latin typeface="Arial" panose="020B0604020202020204" pitchFamily="34" charset="0"/>
                <a:cs typeface="Arial" panose="020B0604020202020204" pitchFamily="34" charset="0"/>
              </a:rPr>
              <a:t>Sebezta</a:t>
            </a:r>
            <a:r>
              <a:rPr lang="en-GB" sz="800" dirty="0">
                <a:latin typeface="Arial" panose="020B0604020202020204" pitchFamily="34" charset="0"/>
                <a:cs typeface="Arial" panose="020B0604020202020204" pitchFamily="34" charset="0"/>
              </a:rPr>
              <a:t> M, </a:t>
            </a:r>
            <a:r>
              <a:rPr lang="en-GB" sz="800" dirty="0" err="1">
                <a:latin typeface="Arial" panose="020B0604020202020204" pitchFamily="34" charset="0"/>
                <a:cs typeface="Arial" panose="020B0604020202020204" pitchFamily="34" charset="0"/>
              </a:rPr>
              <a:t>Zrubka</a:t>
            </a:r>
            <a:r>
              <a:rPr lang="en-GB" sz="800" dirty="0">
                <a:latin typeface="Arial" panose="020B0604020202020204" pitchFamily="34" charset="0"/>
                <a:cs typeface="Arial" panose="020B0604020202020204" pitchFamily="34" charset="0"/>
              </a:rPr>
              <a:t> Z. Authorized manufacturing changes for therapeutic monoclonal antibodies (</a:t>
            </a:r>
            <a:r>
              <a:rPr lang="en-GB" sz="800" dirty="0" err="1">
                <a:latin typeface="Arial" panose="020B0604020202020204" pitchFamily="34" charset="0"/>
                <a:cs typeface="Arial" panose="020B0604020202020204" pitchFamily="34" charset="0"/>
              </a:rPr>
              <a:t>mAbs</a:t>
            </a:r>
            <a:r>
              <a:rPr lang="en-GB" sz="800" dirty="0">
                <a:latin typeface="Arial" panose="020B0604020202020204" pitchFamily="34" charset="0"/>
                <a:cs typeface="Arial" panose="020B0604020202020204" pitchFamily="34" charset="0"/>
              </a:rPr>
              <a:t>) in European Public Assessment Report (EPAR) documents. </a:t>
            </a:r>
            <a:r>
              <a:rPr lang="en-GB" sz="800" dirty="0" err="1">
                <a:latin typeface="Arial" panose="020B0604020202020204" pitchFamily="34" charset="0"/>
                <a:cs typeface="Arial" panose="020B0604020202020204" pitchFamily="34" charset="0"/>
              </a:rPr>
              <a:t>Curr</a:t>
            </a:r>
            <a:r>
              <a:rPr lang="en-GB" sz="800" dirty="0">
                <a:latin typeface="Arial" panose="020B0604020202020204" pitchFamily="34" charset="0"/>
                <a:cs typeface="Arial" panose="020B0604020202020204" pitchFamily="34" charset="0"/>
              </a:rPr>
              <a:t> Med Res </a:t>
            </a:r>
            <a:r>
              <a:rPr lang="en-GB" sz="800" dirty="0" err="1">
                <a:latin typeface="Arial" panose="020B0604020202020204" pitchFamily="34" charset="0"/>
                <a:cs typeface="Arial" panose="020B0604020202020204" pitchFamily="34" charset="0"/>
              </a:rPr>
              <a:t>Opin</a:t>
            </a:r>
            <a:r>
              <a:rPr lang="en-GB" sz="800" dirty="0">
                <a:latin typeface="Arial" panose="020B0604020202020204" pitchFamily="34" charset="0"/>
                <a:cs typeface="Arial" panose="020B0604020202020204" pitchFamily="34" charset="0"/>
              </a:rPr>
              <a:t> [Internet]. 2016 May;32(5): 829-34. Available from: </a:t>
            </a:r>
            <a:r>
              <a:rPr lang="en-US" sz="800" dirty="0">
                <a:latin typeface="Arial" panose="020B0604020202020204" pitchFamily="34" charset="0"/>
                <a:cs typeface="Arial" panose="020B0604020202020204" pitchFamily="34" charset="0"/>
                <a:hlinkClick r:id="rId5"/>
              </a:rPr>
              <a:t>https://www.ncbi.nlm.nih.gov/pubmed/26808864</a:t>
            </a:r>
            <a:endParaRPr lang="en-GB" sz="800" dirty="0">
              <a:latin typeface="Arial" panose="020B060402020202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3777897683"/>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87706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Layer>
                </a14:imgProps>
              </a:ext>
            </a:extLst>
          </a:blip>
          <a:stretch>
            <a:fillRect/>
          </a:stretch>
        </p:blipFill>
        <p:spPr>
          <a:xfrm>
            <a:off x="2034738" y="1769570"/>
            <a:ext cx="8110137" cy="4261259"/>
          </a:xfrm>
          <a:prstGeom prst="rect">
            <a:avLst/>
          </a:prstGeom>
        </p:spPr>
      </p:pic>
      <p:sp>
        <p:nvSpPr>
          <p:cNvPr id="2" name="Title 1"/>
          <p:cNvSpPr>
            <a:spLocks noGrp="1"/>
          </p:cNvSpPr>
          <p:nvPr>
            <p:ph type="title"/>
          </p:nvPr>
        </p:nvSpPr>
        <p:spPr/>
        <p:txBody>
          <a:bodyPr/>
          <a:lstStyle/>
          <a:p>
            <a:r>
              <a:rPr lang="en-US"/>
              <a:t>Biologics and Biosimilars – Inherent Variability</a:t>
            </a:r>
          </a:p>
        </p:txBody>
      </p:sp>
      <p:sp>
        <p:nvSpPr>
          <p:cNvPr id="10" name="Text Placeholder 9"/>
          <p:cNvSpPr>
            <a:spLocks noGrp="1"/>
          </p:cNvSpPr>
          <p:nvPr>
            <p:ph type="body" sz="quarter" idx="10"/>
          </p:nvPr>
        </p:nvSpPr>
        <p:spPr>
          <a:xfrm>
            <a:off x="309650" y="915360"/>
            <a:ext cx="11567486" cy="412644"/>
          </a:xfrm>
        </p:spPr>
        <p:txBody>
          <a:bodyPr/>
          <a:lstStyle/>
          <a:p>
            <a:r>
              <a:rPr lang="en-CA"/>
              <a:t>Antigen Binding Variability of bevacizumab</a:t>
            </a:r>
          </a:p>
        </p:txBody>
      </p:sp>
      <p:graphicFrame>
        <p:nvGraphicFramePr>
          <p:cNvPr id="7" name="Diagram 6"/>
          <p:cNvGraphicFramePr/>
          <p:nvPr>
            <p:extLst>
              <p:ext uri="{D42A27DB-BD31-4B8C-83A1-F6EECF244321}">
                <p14:modId xmlns:p14="http://schemas.microsoft.com/office/powerpoint/2010/main" val="3777897683"/>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 Placeholder 9"/>
          <p:cNvSpPr txBox="1">
            <a:spLocks/>
          </p:cNvSpPr>
          <p:nvPr/>
        </p:nvSpPr>
        <p:spPr>
          <a:xfrm>
            <a:off x="306065" y="1362760"/>
            <a:ext cx="11567485" cy="37205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2000"/>
              </a:lnSpc>
              <a:spcBef>
                <a:spcPts val="600"/>
              </a:spcBef>
            </a:pPr>
            <a:r>
              <a:rPr lang="en-US" sz="1800" b="0"/>
              <a:t>Scatter plots of VEGF-A binding by ELISA for US-licensed </a:t>
            </a:r>
            <a:r>
              <a:rPr lang="en-US" sz="1800" b="0" err="1"/>
              <a:t>Avastin</a:t>
            </a:r>
            <a:r>
              <a:rPr lang="en-US" sz="1800" b="0"/>
              <a:t>, ABP215, and EU-approved bevacizumab</a:t>
            </a:r>
            <a:endParaRPr lang="en-CA" sz="1800" b="0"/>
          </a:p>
        </p:txBody>
      </p:sp>
      <p:sp>
        <p:nvSpPr>
          <p:cNvPr id="3" name="TextBox 2"/>
          <p:cNvSpPr txBox="1"/>
          <p:nvPr/>
        </p:nvSpPr>
        <p:spPr>
          <a:xfrm>
            <a:off x="35625" y="5503007"/>
            <a:ext cx="2422358" cy="1200329"/>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FDA US Food and Drug Administration. Oncologic Drugs Advisory Committee. ABP215, a proposed biosimilar to </a:t>
            </a:r>
            <a:r>
              <a:rPr lang="en-US" sz="800" dirty="0" err="1">
                <a:latin typeface="Arial" panose="020B0604020202020204" pitchFamily="34" charset="0"/>
                <a:cs typeface="Arial" panose="020B0604020202020204" pitchFamily="34" charset="0"/>
              </a:rPr>
              <a:t>Avastin</a:t>
            </a:r>
            <a:r>
              <a:rPr lang="en-US" sz="800" dirty="0">
                <a:latin typeface="Arial" panose="020B0604020202020204" pitchFamily="34" charset="0"/>
                <a:cs typeface="Arial" panose="020B0604020202020204" pitchFamily="34" charset="0"/>
              </a:rPr>
              <a:t> (bevacizumab): ODAC briefing document. 2017. Available from: </a:t>
            </a:r>
            <a:r>
              <a:rPr lang="en-US" sz="800" dirty="0">
                <a:latin typeface="Arial" panose="020B0604020202020204" pitchFamily="34" charset="0"/>
                <a:cs typeface="Arial" panose="020B0604020202020204" pitchFamily="34" charset="0"/>
                <a:hlinkClick r:id="rId10"/>
              </a:rPr>
              <a:t>https://www.fda.gov/downloads/AdvisoryCommittees/CommitteesMeetingMaterials/Drugs/OncologicDrugsAdvisoryCommittee/UCM566365.pdf</a:t>
            </a:r>
            <a:endParaRPr lang="en-US" sz="800" dirty="0">
              <a:latin typeface="Arial" panose="020B0604020202020204" pitchFamily="34" charset="0"/>
              <a:cs typeface="Arial" panose="020B0604020202020204" pitchFamily="34" charset="0"/>
            </a:endParaRPr>
          </a:p>
          <a:p>
            <a:pPr marL="342900" indent="-342900">
              <a:buAutoNum type="arabicPeriod"/>
            </a:pPr>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p:txBody>
      </p:sp>
      <p:sp>
        <p:nvSpPr>
          <p:cNvPr id="8" name="TextBox 7"/>
          <p:cNvSpPr txBox="1"/>
          <p:nvPr/>
        </p:nvSpPr>
        <p:spPr>
          <a:xfrm>
            <a:off x="3089879" y="6061651"/>
            <a:ext cx="4235112" cy="307777"/>
          </a:xfrm>
          <a:prstGeom prst="rect">
            <a:avLst/>
          </a:prstGeom>
          <a:noFill/>
        </p:spPr>
        <p:txBody>
          <a:bodyPr wrap="square" lIns="0" rtlCol="0">
            <a:spAutoFit/>
          </a:bodyPr>
          <a:lstStyle/>
          <a:p>
            <a:r>
              <a:rPr lang="en-US" sz="1400" b="1" dirty="0">
                <a:latin typeface="Arial" panose="020B0604020202020204" pitchFamily="34" charset="0"/>
                <a:cs typeface="Arial" panose="020B0604020202020204" pitchFamily="34" charset="0"/>
              </a:rPr>
              <a:t>ELISA </a:t>
            </a:r>
            <a:r>
              <a:rPr lang="en-US" sz="1400"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 </a:t>
            </a:r>
            <a:r>
              <a:rPr lang="en-US" sz="1400" u="sng" dirty="0">
                <a:latin typeface="Arial" panose="020B0604020202020204" pitchFamily="34" charset="0"/>
                <a:cs typeface="Arial" panose="020B0604020202020204" pitchFamily="34" charset="0"/>
              </a:rPr>
              <a:t>E</a:t>
            </a:r>
            <a:r>
              <a:rPr lang="en-US" sz="1400" dirty="0">
                <a:latin typeface="Arial" panose="020B0604020202020204" pitchFamily="34" charset="0"/>
                <a:cs typeface="Arial" panose="020B0604020202020204" pitchFamily="34" charset="0"/>
              </a:rPr>
              <a:t>nzyme-</a:t>
            </a:r>
            <a:r>
              <a:rPr lang="en-US" sz="1400" u="sng" dirty="0">
                <a:latin typeface="Arial" panose="020B0604020202020204" pitchFamily="34" charset="0"/>
                <a:cs typeface="Arial" panose="020B0604020202020204" pitchFamily="34" charset="0"/>
              </a:rPr>
              <a:t>l</a:t>
            </a:r>
            <a:r>
              <a:rPr lang="en-US" sz="1400" dirty="0">
                <a:latin typeface="Arial" panose="020B0604020202020204" pitchFamily="34" charset="0"/>
                <a:cs typeface="Arial" panose="020B0604020202020204" pitchFamily="34" charset="0"/>
              </a:rPr>
              <a:t>inked </a:t>
            </a:r>
            <a:r>
              <a:rPr lang="en-US" sz="1400" u="sng" dirty="0">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mmuno</a:t>
            </a:r>
            <a:r>
              <a:rPr lang="en-US" sz="1400" u="sng" dirty="0">
                <a:latin typeface="Arial" panose="020B0604020202020204" pitchFamily="34" charset="0"/>
                <a:cs typeface="Arial" panose="020B0604020202020204" pitchFamily="34" charset="0"/>
              </a:rPr>
              <a:t>s</a:t>
            </a:r>
            <a:r>
              <a:rPr lang="en-US" sz="1400" dirty="0">
                <a:latin typeface="Arial" panose="020B0604020202020204" pitchFamily="34" charset="0"/>
                <a:cs typeface="Arial" panose="020B0604020202020204" pitchFamily="34" charset="0"/>
              </a:rPr>
              <a:t>orbent </a:t>
            </a:r>
            <a:r>
              <a:rPr lang="en-US" sz="1400" u="sng" dirty="0">
                <a:latin typeface="Arial" panose="020B0604020202020204" pitchFamily="34" charset="0"/>
                <a:cs typeface="Arial" panose="020B0604020202020204" pitchFamily="34" charset="0"/>
              </a:rPr>
              <a:t>A</a:t>
            </a:r>
            <a:r>
              <a:rPr lang="en-US" sz="1400" dirty="0">
                <a:latin typeface="Arial" panose="020B0604020202020204" pitchFamily="34" charset="0"/>
                <a:cs typeface="Arial" panose="020B0604020202020204" pitchFamily="34" charset="0"/>
              </a:rPr>
              <a:t>ssay</a:t>
            </a:r>
          </a:p>
        </p:txBody>
      </p:sp>
    </p:spTree>
    <p:extLst>
      <p:ext uri="{BB962C8B-B14F-4D97-AF65-F5344CB8AC3E}">
        <p14:creationId xmlns:p14="http://schemas.microsoft.com/office/powerpoint/2010/main" val="704818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p:cNvSpPr>
            <a:spLocks noGrp="1"/>
          </p:cNvSpPr>
          <p:nvPr>
            <p:ph type="title"/>
          </p:nvPr>
        </p:nvSpPr>
        <p:spPr/>
        <p:txBody>
          <a:bodyPr/>
          <a:lstStyle/>
          <a:p>
            <a:r>
              <a:rPr lang="en-US"/>
              <a:t>Biologics and Biosimilars – Inherent Variability</a:t>
            </a:r>
            <a:endParaRPr lang="en-CA"/>
          </a:p>
        </p:txBody>
      </p:sp>
      <p:sp>
        <p:nvSpPr>
          <p:cNvPr id="12" name="Text Placeholder 11"/>
          <p:cNvSpPr>
            <a:spLocks noGrp="1"/>
          </p:cNvSpPr>
          <p:nvPr>
            <p:ph type="body" sz="quarter" idx="10"/>
          </p:nvPr>
        </p:nvSpPr>
        <p:spPr>
          <a:xfrm>
            <a:off x="306065" y="1016150"/>
            <a:ext cx="11567486" cy="412644"/>
          </a:xfrm>
        </p:spPr>
        <p:txBody>
          <a:bodyPr/>
          <a:lstStyle/>
          <a:p>
            <a:r>
              <a:rPr lang="en-US" sz="2600"/>
              <a:t>ADCC Activity of EU Herceptin, EU Herceptin (Clinical), US Herceptin</a:t>
            </a:r>
            <a:endParaRPr lang="en-CA" sz="2600"/>
          </a:p>
        </p:txBody>
      </p:sp>
      <p:graphicFrame>
        <p:nvGraphicFramePr>
          <p:cNvPr id="7" name="Diagram 6"/>
          <p:cNvGraphicFramePr/>
          <p:nvPr>
            <p:extLst>
              <p:ext uri="{D42A27DB-BD31-4B8C-83A1-F6EECF244321}">
                <p14:modId xmlns:p14="http://schemas.microsoft.com/office/powerpoint/2010/main" val="3777897683"/>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sharpenSoften amount="21000"/>
                    </a14:imgEffect>
                    <a14:imgEffect>
                      <a14:brightnessContrast contrast="2000"/>
                    </a14:imgEffect>
                  </a14:imgLayer>
                </a14:imgProps>
              </a:ext>
            </a:extLst>
          </a:blip>
          <a:stretch>
            <a:fillRect/>
          </a:stretch>
        </p:blipFill>
        <p:spPr>
          <a:xfrm>
            <a:off x="2618614" y="1533971"/>
            <a:ext cx="6954773" cy="4436900"/>
          </a:xfrm>
          <a:prstGeom prst="rect">
            <a:avLst/>
          </a:prstGeom>
        </p:spPr>
      </p:pic>
      <p:sp>
        <p:nvSpPr>
          <p:cNvPr id="3" name="Rectangle 2"/>
          <p:cNvSpPr/>
          <p:nvPr/>
        </p:nvSpPr>
        <p:spPr>
          <a:xfrm>
            <a:off x="2618614" y="6086538"/>
            <a:ext cx="4762122" cy="307777"/>
          </a:xfrm>
          <a:prstGeom prst="rect">
            <a:avLst/>
          </a:prstGeom>
        </p:spPr>
        <p:txBody>
          <a:bodyPr wrap="square">
            <a:spAutoFit/>
          </a:bodyPr>
          <a:lstStyle/>
          <a:p>
            <a:r>
              <a:rPr lang="en-CA" sz="1400" b="1">
                <a:latin typeface="Arial" panose="020B0604020202020204" pitchFamily="34" charset="0"/>
                <a:cs typeface="Arial" panose="020B0604020202020204" pitchFamily="34" charset="0"/>
              </a:rPr>
              <a:t>ADCC</a:t>
            </a:r>
            <a:r>
              <a:rPr lang="en-CA" sz="1400">
                <a:latin typeface="Arial" panose="020B0604020202020204" pitchFamily="34" charset="0"/>
                <a:cs typeface="Arial" panose="020B0604020202020204" pitchFamily="34" charset="0"/>
              </a:rPr>
              <a:t> = Antibody dependent cellular cytotoxicity</a:t>
            </a:r>
          </a:p>
        </p:txBody>
      </p:sp>
      <p:sp>
        <p:nvSpPr>
          <p:cNvPr id="4" name="Rectangle 3"/>
          <p:cNvSpPr/>
          <p:nvPr/>
        </p:nvSpPr>
        <p:spPr>
          <a:xfrm>
            <a:off x="2282" y="5555875"/>
            <a:ext cx="2271553" cy="954107"/>
          </a:xfrm>
          <a:prstGeom prst="rect">
            <a:avLst/>
          </a:prstGeom>
        </p:spPr>
        <p:txBody>
          <a:bodyPr wrap="square">
            <a:spAutoFit/>
          </a:bodyPr>
          <a:lstStyle/>
          <a:p>
            <a:r>
              <a:rPr lang="en-US" sz="800">
                <a:latin typeface="Arial" panose="020B0604020202020204" pitchFamily="34" charset="0"/>
                <a:cs typeface="Arial" panose="020B0604020202020204" pitchFamily="34" charset="0"/>
              </a:rPr>
              <a:t>European Medicines Agency. Assessment Report </a:t>
            </a:r>
            <a:r>
              <a:rPr lang="en-US" sz="800" err="1">
                <a:latin typeface="Arial" panose="020B0604020202020204" pitchFamily="34" charset="0"/>
                <a:cs typeface="Arial" panose="020B0604020202020204" pitchFamily="34" charset="0"/>
              </a:rPr>
              <a:t>Ontruzant</a:t>
            </a:r>
            <a:r>
              <a:rPr lang="en-US" sz="800">
                <a:latin typeface="Arial" panose="020B0604020202020204" pitchFamily="34" charset="0"/>
                <a:cs typeface="Arial" panose="020B0604020202020204" pitchFamily="34" charset="0"/>
              </a:rPr>
              <a:t>; International non-proprietary name: </a:t>
            </a:r>
            <a:r>
              <a:rPr lang="en-US" sz="800" err="1">
                <a:latin typeface="Arial" panose="020B0604020202020204" pitchFamily="34" charset="0"/>
                <a:cs typeface="Arial" panose="020B0604020202020204" pitchFamily="34" charset="0"/>
              </a:rPr>
              <a:t>trastuzumab</a:t>
            </a:r>
            <a:r>
              <a:rPr lang="en-US" sz="800">
                <a:latin typeface="Arial" panose="020B0604020202020204" pitchFamily="34" charset="0"/>
                <a:cs typeface="Arial" panose="020B0604020202020204" pitchFamily="34" charset="0"/>
              </a:rPr>
              <a:t>. 2017. Available from: </a:t>
            </a:r>
            <a:r>
              <a:rPr lang="en-US" sz="800">
                <a:latin typeface="Arial" panose="020B0604020202020204" pitchFamily="34" charset="0"/>
                <a:cs typeface="Arial" panose="020B0604020202020204" pitchFamily="34" charset="0"/>
                <a:hlinkClick r:id="rId10"/>
              </a:rPr>
              <a:t>https://www.ema.europa.eu/en/documents/assessment-report/ontruzant-epar-public-assessment-report_en.pdf</a:t>
            </a:r>
            <a:endParaRPr lang="en-CA"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963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754" y="3689328"/>
            <a:ext cx="11567487" cy="1991767"/>
          </a:xfrm>
        </p:spPr>
        <p:txBody>
          <a:bodyPr>
            <a:noAutofit/>
          </a:bodyPr>
          <a:lstStyle/>
          <a:p>
            <a:pPr marL="0" indent="0">
              <a:buNone/>
            </a:pPr>
            <a:r>
              <a:rPr lang="en-US" sz="2200" dirty="0"/>
              <a:t>“The manufacturing process for trastuzumab Active Pharmaceutical Ingredient (API) was successfully transferred from… USA [site] to… Germany site… As a result of the process validation, the USA and the Germany process[</a:t>
            </a:r>
            <a:r>
              <a:rPr lang="en-US" sz="2200" i="1" dirty="0"/>
              <a:t>sic</a:t>
            </a:r>
            <a:r>
              <a:rPr lang="en-US" sz="2200" dirty="0"/>
              <a:t>] were found to be </a:t>
            </a:r>
            <a:r>
              <a:rPr lang="en-US" sz="2200" u="sng" dirty="0"/>
              <a:t>comparable</a:t>
            </a:r>
            <a:r>
              <a:rPr lang="en-US" sz="2200" dirty="0"/>
              <a:t>. In particular, the analytical </a:t>
            </a:r>
            <a:r>
              <a:rPr lang="en-US" sz="2200" u="sng" dirty="0"/>
              <a:t>comparability</a:t>
            </a:r>
            <a:r>
              <a:rPr lang="en-US" sz="2200" dirty="0"/>
              <a:t> of the USA and Germany API could be demonstrated.” [2]</a:t>
            </a:r>
          </a:p>
        </p:txBody>
      </p:sp>
      <p:sp>
        <p:nvSpPr>
          <p:cNvPr id="2" name="Title 1"/>
          <p:cNvSpPr>
            <a:spLocks noGrp="1"/>
          </p:cNvSpPr>
          <p:nvPr>
            <p:ph type="title"/>
          </p:nvPr>
        </p:nvSpPr>
        <p:spPr/>
        <p:txBody>
          <a:bodyPr/>
          <a:lstStyle/>
          <a:p>
            <a:r>
              <a:rPr lang="en-CA" sz="3200"/>
              <a:t>Biologic and Biosimilar Comparability</a:t>
            </a:r>
            <a:endParaRPr lang="en-US" sz="3200"/>
          </a:p>
        </p:txBody>
      </p:sp>
      <p:sp>
        <p:nvSpPr>
          <p:cNvPr id="4" name="Rectangle 3"/>
          <p:cNvSpPr/>
          <p:nvPr/>
        </p:nvSpPr>
        <p:spPr>
          <a:xfrm>
            <a:off x="186937" y="5915395"/>
            <a:ext cx="10081528" cy="461665"/>
          </a:xfrm>
          <a:prstGeom prst="rect">
            <a:avLst/>
          </a:prstGeom>
        </p:spPr>
        <p:txBody>
          <a:bodyPr wrap="square">
            <a:spAutoFit/>
          </a:bodyPr>
          <a:lstStyle/>
          <a:p>
            <a:pPr marL="228600" indent="-228600">
              <a:buFont typeface="+mj-lt"/>
              <a:buAutoNum type="arabicPeriod"/>
            </a:pPr>
            <a:r>
              <a:rPr lang="en-US" sz="800">
                <a:latin typeface="Arial"/>
                <a:cs typeface="Calibri"/>
              </a:rPr>
              <a:t>ICH Expert Working Group. ICH </a:t>
            </a:r>
            <a:r>
              <a:rPr lang="en-US" sz="800" err="1">
                <a:latin typeface="Arial"/>
                <a:cs typeface="Calibri"/>
              </a:rPr>
              <a:t>Harmonised</a:t>
            </a:r>
            <a:r>
              <a:rPr lang="en-US" sz="800">
                <a:latin typeface="Arial"/>
                <a:cs typeface="Calibri"/>
              </a:rPr>
              <a:t> Tripartite Guideline: Comparability of biotechnological/biological products subject to changes in their manufacturing process Q5E. 2004. Available from: </a:t>
            </a:r>
            <a:r>
              <a:rPr lang="en-US" sz="800">
                <a:latin typeface="Arial"/>
                <a:cs typeface="Calibri"/>
                <a:hlinkClick r:id="rId3"/>
              </a:rPr>
              <a:t>https://www.ich.org/fileadmin/Public_Web_Site/ICH_</a:t>
            </a:r>
            <a:r>
              <a:rPr lang="en-US" sz="800">
                <a:latin typeface="Arial"/>
                <a:cs typeface="Arial"/>
                <a:hlinkClick r:id="rId3"/>
              </a:rPr>
              <a:t>Products/Guideline</a:t>
            </a:r>
            <a:r>
              <a:rPr lang="en-US" sz="800">
                <a:latin typeface="Arial"/>
                <a:cs typeface="Calibri"/>
                <a:hlinkClick r:id="rId3"/>
              </a:rPr>
              <a:t>s/Quality/Q5E/Step4/Q5E_Guideline.pdf</a:t>
            </a:r>
            <a:endParaRPr lang="en-US" sz="800">
              <a:latin typeface="Arial" panose="020B0604020202020204" pitchFamily="34" charset="0"/>
              <a:cs typeface="Arial" panose="020B0604020202020204" pitchFamily="34" charset="0"/>
            </a:endParaRPr>
          </a:p>
          <a:p>
            <a:pPr marL="228600" indent="-228600">
              <a:buFont typeface="+mj-lt"/>
              <a:buAutoNum type="arabicPeriod"/>
            </a:pPr>
            <a:r>
              <a:rPr lang="en-US" sz="800" err="1">
                <a:latin typeface="Arial" panose="020B0604020202020204" pitchFamily="34" charset="0"/>
                <a:cs typeface="Arial" panose="020B0604020202020204" pitchFamily="34" charset="0"/>
              </a:rPr>
              <a:t>Kuhne</a:t>
            </a:r>
            <a:r>
              <a:rPr lang="en-US" sz="800">
                <a:latin typeface="Arial" panose="020B0604020202020204" pitchFamily="34" charset="0"/>
                <a:cs typeface="Arial" panose="020B0604020202020204" pitchFamily="34" charset="0"/>
              </a:rPr>
              <a:t> W. Site transfer and process validation in case of Herceptin API. Dev </a:t>
            </a:r>
            <a:r>
              <a:rPr lang="en-US" sz="800" err="1">
                <a:latin typeface="Arial" panose="020B0604020202020204" pitchFamily="34" charset="0"/>
                <a:cs typeface="Arial" panose="020B0604020202020204" pitchFamily="34" charset="0"/>
              </a:rPr>
              <a:t>Biol</a:t>
            </a:r>
            <a:r>
              <a:rPr lang="en-US" sz="800">
                <a:latin typeface="Arial" panose="020B0604020202020204" pitchFamily="34" charset="0"/>
                <a:cs typeface="Arial" panose="020B0604020202020204" pitchFamily="34" charset="0"/>
              </a:rPr>
              <a:t> (Basel) [Internet]. 2003;113:47-50. Available from</a:t>
            </a:r>
            <a:r>
              <a:rPr lang="en-US" sz="800">
                <a:latin typeface="Arial" panose="020B0604020202020204" pitchFamily="34" charset="0"/>
                <a:cs typeface="Arial" panose="020B0604020202020204" pitchFamily="34" charset="0"/>
                <a:hlinkClick r:id="rId4"/>
              </a:rPr>
              <a:t>: https://www.ncbi.nlm.nih.gov/pubmed/14620851</a:t>
            </a:r>
            <a:r>
              <a:rPr lang="en-US" sz="800">
                <a:latin typeface="Arial" panose="020B0604020202020204" pitchFamily="34" charset="0"/>
                <a:cs typeface="Arial" panose="020B0604020202020204" pitchFamily="34" charset="0"/>
              </a:rPr>
              <a:t>.</a:t>
            </a:r>
          </a:p>
        </p:txBody>
      </p:sp>
      <p:graphicFrame>
        <p:nvGraphicFramePr>
          <p:cNvPr id="8" name="Diagram 7"/>
          <p:cNvGraphicFramePr/>
          <p:nvPr>
            <p:extLst>
              <p:ext uri="{D42A27DB-BD31-4B8C-83A1-F6EECF244321}">
                <p14:modId xmlns:p14="http://schemas.microsoft.com/office/powerpoint/2010/main" val="847704471"/>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ontent Placeholder 2"/>
          <p:cNvSpPr txBox="1">
            <a:spLocks/>
          </p:cNvSpPr>
          <p:nvPr/>
        </p:nvSpPr>
        <p:spPr>
          <a:xfrm>
            <a:off x="306065" y="1495496"/>
            <a:ext cx="11448357" cy="1787427"/>
          </a:xfrm>
          <a:prstGeom prst="rect">
            <a:avLst/>
          </a:prstGeom>
        </p:spPr>
        <p:txBody>
          <a:bodyPr vert="horz" lIns="91440" tIns="45720" rIns="91440" bIns="45720" rtlCol="0">
            <a:noAutofit/>
          </a:bodyPr>
          <a:lstStyle>
            <a:lvl1pPr marL="228600" indent="-228600" algn="l" defTabSz="914400" rtl="0" eaLnBrk="1" latinLnBrk="0" hangingPunct="1">
              <a:lnSpc>
                <a:spcPct val="112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2000"/>
              </a:lnSpc>
              <a:spcBef>
                <a:spcPts val="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2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2000"/>
              </a:lnSpc>
              <a:spcBef>
                <a:spcPts val="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2000"/>
              </a:lnSpc>
              <a:spcBef>
                <a:spcPts val="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“Comparability </a:t>
            </a:r>
            <a:r>
              <a:rPr lang="en-US" sz="2200" u="sng" dirty="0"/>
              <a:t>does not necessarily mean</a:t>
            </a:r>
            <a:r>
              <a:rPr lang="en-US" sz="2200" dirty="0"/>
              <a:t> that the quality attributes of the pre-change and post-change [from manufacturing] are </a:t>
            </a:r>
            <a:r>
              <a:rPr lang="en-US" sz="2200" u="sng" dirty="0"/>
              <a:t>identical</a:t>
            </a:r>
            <a:r>
              <a:rPr lang="en-US" sz="2200" dirty="0"/>
              <a:t>, but that they are </a:t>
            </a:r>
            <a:r>
              <a:rPr lang="en-US" sz="2200" u="sng" dirty="0"/>
              <a:t>highly similar</a:t>
            </a:r>
            <a:r>
              <a:rPr lang="en-US" sz="2200" dirty="0"/>
              <a:t> and that the existing knowledge is sufficiently predictive to ensure that any differences in quality attributes have </a:t>
            </a:r>
            <a:r>
              <a:rPr lang="en-US" sz="2200" u="sng" dirty="0"/>
              <a:t>no adverse impact </a:t>
            </a:r>
            <a:r>
              <a:rPr lang="en-US" sz="2200" dirty="0"/>
              <a:t>upon safety or efficacy of the drug product.” [1]</a:t>
            </a:r>
          </a:p>
        </p:txBody>
      </p:sp>
      <p:sp>
        <p:nvSpPr>
          <p:cNvPr id="10" name="Text Placeholder 6"/>
          <p:cNvSpPr txBox="1">
            <a:spLocks/>
          </p:cNvSpPr>
          <p:nvPr/>
        </p:nvSpPr>
        <p:spPr>
          <a:xfrm>
            <a:off x="333755" y="1024684"/>
            <a:ext cx="11567486" cy="41264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What is comparability? </a:t>
            </a:r>
            <a:endParaRPr lang="en-CA"/>
          </a:p>
        </p:txBody>
      </p:sp>
      <p:sp>
        <p:nvSpPr>
          <p:cNvPr id="13" name="Text Placeholder 6"/>
          <p:cNvSpPr txBox="1">
            <a:spLocks/>
          </p:cNvSpPr>
          <p:nvPr/>
        </p:nvSpPr>
        <p:spPr>
          <a:xfrm>
            <a:off x="333754" y="3294212"/>
            <a:ext cx="11567486" cy="41264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Oncology biologic produced in EU site is comparable to that produced in US site </a:t>
            </a:r>
            <a:endParaRPr lang="en-CA" sz="2200" dirty="0"/>
          </a:p>
        </p:txBody>
      </p:sp>
    </p:spTree>
    <p:extLst>
      <p:ext uri="{BB962C8B-B14F-4D97-AF65-F5344CB8AC3E}">
        <p14:creationId xmlns:p14="http://schemas.microsoft.com/office/powerpoint/2010/main" val="4125720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476" y="1789707"/>
            <a:ext cx="7907912" cy="4623300"/>
          </a:xfrm>
        </p:spPr>
        <p:txBody>
          <a:bodyPr>
            <a:noAutofit/>
          </a:bodyPr>
          <a:lstStyle/>
          <a:p>
            <a:r>
              <a:rPr lang="en-CA" dirty="0"/>
              <a:t>Organizations critical of </a:t>
            </a:r>
            <a:r>
              <a:rPr lang="en-CA" dirty="0" err="1"/>
              <a:t>biosimilars</a:t>
            </a:r>
            <a:r>
              <a:rPr lang="en-CA" dirty="0"/>
              <a:t> have alluded to this comparison.</a:t>
            </a:r>
          </a:p>
          <a:p>
            <a:pPr>
              <a:spcBef>
                <a:spcPts val="1200"/>
              </a:spcBef>
            </a:pPr>
            <a:r>
              <a:rPr lang="en-CA" dirty="0"/>
              <a:t>As an analogy, it is more like comparing Red Delicious Apples from Orchard A to Red Delicious Apples from Orchard B.</a:t>
            </a:r>
          </a:p>
          <a:p>
            <a:pPr marL="571500" lvl="1"/>
            <a:r>
              <a:rPr lang="en-US" sz="2000" dirty="0"/>
              <a:t>Despite being “manufactured” at two different sites by two different processes, you would not be able to tell the difference between the apples without being told where they came from!</a:t>
            </a:r>
          </a:p>
          <a:p>
            <a:pPr marL="571500" lvl="1"/>
            <a:r>
              <a:rPr lang="en-CA" sz="2000" dirty="0"/>
              <a:t>There is inherent variability in the manufacturing of Red Delicious Apples which results in a difference in size, weight etc</a:t>
            </a:r>
            <a:r>
              <a:rPr lang="en-CA" dirty="0"/>
              <a:t>.</a:t>
            </a:r>
          </a:p>
          <a:p>
            <a:endParaRPr lang="en-US" dirty="0"/>
          </a:p>
        </p:txBody>
      </p:sp>
      <p:sp>
        <p:nvSpPr>
          <p:cNvPr id="2" name="Title 1"/>
          <p:cNvSpPr>
            <a:spLocks noGrp="1"/>
          </p:cNvSpPr>
          <p:nvPr>
            <p:ph type="title"/>
          </p:nvPr>
        </p:nvSpPr>
        <p:spPr/>
        <p:txBody>
          <a:bodyPr>
            <a:normAutofit fontScale="90000"/>
          </a:bodyPr>
          <a:lstStyle/>
          <a:p>
            <a:r>
              <a:rPr lang="en-CA"/>
              <a:t>Biologic and Biosimilar Comparability</a:t>
            </a:r>
            <a:endParaRPr lang="en-US"/>
          </a:p>
        </p:txBody>
      </p:sp>
      <p:sp>
        <p:nvSpPr>
          <p:cNvPr id="9" name="Text Placeholder 8"/>
          <p:cNvSpPr>
            <a:spLocks noGrp="1"/>
          </p:cNvSpPr>
          <p:nvPr>
            <p:ph type="body" sz="quarter" idx="10"/>
          </p:nvPr>
        </p:nvSpPr>
        <p:spPr>
          <a:xfrm>
            <a:off x="306065" y="1021050"/>
            <a:ext cx="12090586" cy="495233"/>
          </a:xfrm>
        </p:spPr>
        <p:txBody>
          <a:bodyPr/>
          <a:lstStyle/>
          <a:p>
            <a:r>
              <a:rPr lang="en-CA" sz="2550"/>
              <a:t>Is comparing Biosimilars to Biologics like comparing Apples to Oranges?</a:t>
            </a:r>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2" y="1636083"/>
            <a:ext cx="3512304" cy="426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149388" y="5973333"/>
            <a:ext cx="4200117" cy="584775"/>
          </a:xfrm>
          <a:prstGeom prst="rect">
            <a:avLst/>
          </a:prstGeom>
          <a:noFill/>
        </p:spPr>
        <p:txBody>
          <a:bodyPr wrap="square" rtlCol="0">
            <a:spAutoFit/>
          </a:bodyPr>
          <a:lstStyle/>
          <a:p>
            <a:r>
              <a:rPr lang="en-US" sz="800">
                <a:latin typeface="Arial" panose="020B0604020202020204" pitchFamily="34" charset="0"/>
                <a:cs typeface="Arial" panose="020B0604020202020204" pitchFamily="34" charset="0"/>
              </a:rPr>
              <a:t>Biosimilars Working Group. Biosimilars are products that are similar to original biologics, but unlike generic drugs, it is impossible to replicate the large, complex molecular structures of the original biologic. Learn more: Inkd.in/</a:t>
            </a:r>
            <a:r>
              <a:rPr lang="en-US" sz="800" err="1">
                <a:latin typeface="Arial" panose="020B0604020202020204" pitchFamily="34" charset="0"/>
                <a:cs typeface="Arial" panose="020B0604020202020204" pitchFamily="34" charset="0"/>
              </a:rPr>
              <a:t>eks-PNm</a:t>
            </a:r>
            <a:r>
              <a:rPr lang="en-US" sz="800">
                <a:latin typeface="Arial" panose="020B0604020202020204" pitchFamily="34" charset="0"/>
                <a:cs typeface="Arial" panose="020B0604020202020204" pitchFamily="34" charset="0"/>
              </a:rPr>
              <a:t> [Tweet]. 2019 Jan 8. Available from: </a:t>
            </a:r>
            <a:r>
              <a:rPr lang="en-US" sz="800">
                <a:latin typeface="Arial" panose="020B0604020202020204" pitchFamily="34" charset="0"/>
                <a:cs typeface="Arial" panose="020B0604020202020204" pitchFamily="34" charset="0"/>
                <a:hlinkClick r:id="rId4"/>
              </a:rPr>
              <a:t>https://twitter.com/BiosimilarsWG/status/1082666309773455360</a:t>
            </a:r>
            <a:r>
              <a:rPr lang="en-US" sz="800">
                <a:latin typeface="Arial" panose="020B0604020202020204" pitchFamily="34" charset="0"/>
                <a:cs typeface="Arial" panose="020B0604020202020204" pitchFamily="34" charset="0"/>
              </a:rPr>
              <a:t>   </a:t>
            </a:r>
          </a:p>
        </p:txBody>
      </p:sp>
      <p:graphicFrame>
        <p:nvGraphicFramePr>
          <p:cNvPr id="10" name="Diagram 9"/>
          <p:cNvGraphicFramePr/>
          <p:nvPr>
            <p:extLst>
              <p:ext uri="{D42A27DB-BD31-4B8C-83A1-F6EECF244321}">
                <p14:modId xmlns:p14="http://schemas.microsoft.com/office/powerpoint/2010/main" val="2924205019"/>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quot;No&quot; Symbol 4"/>
          <p:cNvSpPr/>
          <p:nvPr/>
        </p:nvSpPr>
        <p:spPr>
          <a:xfrm>
            <a:off x="8151224" y="1784704"/>
            <a:ext cx="3710377" cy="4214372"/>
          </a:xfrm>
          <a:prstGeom prst="noSmoking">
            <a:avLst>
              <a:gd name="adj" fmla="val 6113"/>
            </a:avLst>
          </a:prstGeom>
          <a:solidFill>
            <a:srgbClr val="FF0000">
              <a:alpha val="54902"/>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049964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Regulatory Approval Process</a:t>
            </a:r>
            <a:endParaRPr lang="en-CA"/>
          </a:p>
        </p:txBody>
      </p:sp>
      <p:sp>
        <p:nvSpPr>
          <p:cNvPr id="4" name="Text Placeholder 3"/>
          <p:cNvSpPr>
            <a:spLocks noGrp="1"/>
          </p:cNvSpPr>
          <p:nvPr>
            <p:ph type="body" sz="quarter" idx="10"/>
          </p:nvPr>
        </p:nvSpPr>
        <p:spPr>
          <a:xfrm>
            <a:off x="306064" y="969898"/>
            <a:ext cx="11567486" cy="412644"/>
          </a:xfrm>
        </p:spPr>
        <p:txBody>
          <a:bodyPr/>
          <a:lstStyle/>
          <a:p>
            <a:r>
              <a:rPr lang="en-US"/>
              <a:t>What information do regulators require for approval?</a:t>
            </a:r>
            <a:endParaRPr lang="en-CA"/>
          </a:p>
        </p:txBody>
      </p:sp>
      <p:graphicFrame>
        <p:nvGraphicFramePr>
          <p:cNvPr id="5" name="Diagram 4"/>
          <p:cNvGraphicFramePr/>
          <p:nvPr>
            <p:extLst>
              <p:ext uri="{D42A27DB-BD31-4B8C-83A1-F6EECF244321}">
                <p14:modId xmlns:p14="http://schemas.microsoft.com/office/powerpoint/2010/main" val="990718115"/>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6145428" y="1705703"/>
            <a:ext cx="0" cy="438912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77942" y="1623682"/>
            <a:ext cx="2972289" cy="461665"/>
          </a:xfrm>
          <a:prstGeom prst="rect">
            <a:avLst/>
          </a:prstGeom>
          <a:noFill/>
        </p:spPr>
        <p:txBody>
          <a:bodyPr wrap="none" rtlCol="0">
            <a:spAutoFit/>
          </a:bodyPr>
          <a:lstStyle/>
          <a:p>
            <a:r>
              <a:rPr lang="en-US" sz="2400" b="1">
                <a:solidFill>
                  <a:schemeClr val="tx1">
                    <a:lumMod val="85000"/>
                    <a:lumOff val="15000"/>
                  </a:schemeClr>
                </a:solidFill>
                <a:latin typeface="Arial" panose="020B0604020202020204" pitchFamily="34" charset="0"/>
                <a:cs typeface="Arial" panose="020B0604020202020204" pitchFamily="34" charset="0"/>
              </a:rPr>
              <a:t>Reference Biologic</a:t>
            </a:r>
          </a:p>
        </p:txBody>
      </p:sp>
      <p:sp>
        <p:nvSpPr>
          <p:cNvPr id="9" name="TextBox 8"/>
          <p:cNvSpPr txBox="1"/>
          <p:nvPr/>
        </p:nvSpPr>
        <p:spPr>
          <a:xfrm>
            <a:off x="8467932" y="1627155"/>
            <a:ext cx="1672253" cy="461665"/>
          </a:xfrm>
          <a:prstGeom prst="rect">
            <a:avLst/>
          </a:prstGeom>
          <a:noFill/>
        </p:spPr>
        <p:txBody>
          <a:bodyPr wrap="none" rtlCol="0">
            <a:spAutoFit/>
          </a:bodyPr>
          <a:lstStyle/>
          <a:p>
            <a:r>
              <a:rPr lang="en-US" sz="2400" b="1">
                <a:solidFill>
                  <a:schemeClr val="tx1">
                    <a:lumMod val="85000"/>
                    <a:lumOff val="15000"/>
                  </a:schemeClr>
                </a:solidFill>
                <a:latin typeface="Arial" panose="020B0604020202020204" pitchFamily="34" charset="0"/>
                <a:cs typeface="Arial" panose="020B0604020202020204" pitchFamily="34" charset="0"/>
              </a:rPr>
              <a:t>Biosimilar</a:t>
            </a:r>
          </a:p>
        </p:txBody>
      </p:sp>
      <p:sp>
        <p:nvSpPr>
          <p:cNvPr id="10" name="Rectangle 9"/>
          <p:cNvSpPr/>
          <p:nvPr/>
        </p:nvSpPr>
        <p:spPr>
          <a:xfrm>
            <a:off x="321282" y="6112843"/>
            <a:ext cx="6594108" cy="338554"/>
          </a:xfrm>
          <a:prstGeom prst="rect">
            <a:avLst/>
          </a:prstGeom>
        </p:spPr>
        <p:txBody>
          <a:bodyPr wrap="square">
            <a:spAutoFit/>
          </a:bodyPr>
          <a:lstStyle/>
          <a:p>
            <a:r>
              <a:rPr lang="en-US" sz="800" b="1">
                <a:latin typeface="Arial" panose="020B0604020202020204" pitchFamily="34" charset="0"/>
                <a:cs typeface="Arial" panose="020B0604020202020204" pitchFamily="34" charset="0"/>
              </a:rPr>
              <a:t>Adapted from: </a:t>
            </a:r>
            <a:r>
              <a:rPr lang="en-US" sz="800" err="1">
                <a:latin typeface="Arial" panose="020B0604020202020204" pitchFamily="34" charset="0"/>
                <a:cs typeface="Arial" panose="020B0604020202020204" pitchFamily="34" charset="0"/>
              </a:rPr>
              <a:t>McCamish</a:t>
            </a:r>
            <a:r>
              <a:rPr lang="en-US" sz="800">
                <a:latin typeface="Arial" panose="020B0604020202020204" pitchFamily="34" charset="0"/>
                <a:cs typeface="Arial" panose="020B0604020202020204" pitchFamily="34" charset="0"/>
              </a:rPr>
              <a:t> M, </a:t>
            </a:r>
            <a:r>
              <a:rPr lang="en-US" sz="800" err="1">
                <a:latin typeface="Arial" panose="020B0604020202020204" pitchFamily="34" charset="0"/>
                <a:cs typeface="Arial" panose="020B0604020202020204" pitchFamily="34" charset="0"/>
              </a:rPr>
              <a:t>Woollett</a:t>
            </a:r>
            <a:r>
              <a:rPr lang="en-US" sz="800">
                <a:latin typeface="Arial" panose="020B0604020202020204" pitchFamily="34" charset="0"/>
                <a:cs typeface="Arial" panose="020B0604020202020204" pitchFamily="34" charset="0"/>
              </a:rPr>
              <a:t> G. Worldwide experience with biosimilar development. </a:t>
            </a:r>
            <a:r>
              <a:rPr lang="en-US" sz="800" err="1">
                <a:latin typeface="Arial" panose="020B0604020202020204" pitchFamily="34" charset="0"/>
                <a:cs typeface="Arial" panose="020B0604020202020204" pitchFamily="34" charset="0"/>
              </a:rPr>
              <a:t>Mabs</a:t>
            </a:r>
            <a:r>
              <a:rPr lang="en-US" sz="800">
                <a:latin typeface="Arial" panose="020B0604020202020204" pitchFamily="34" charset="0"/>
                <a:cs typeface="Arial" panose="020B0604020202020204" pitchFamily="34" charset="0"/>
              </a:rPr>
              <a:t> [Internet] 2011 Mar-Apr;3(2): 209-17.</a:t>
            </a:r>
          </a:p>
          <a:p>
            <a:r>
              <a:rPr lang="en-US" sz="800" b="1">
                <a:latin typeface="Arial" panose="020B0604020202020204" pitchFamily="34" charset="0"/>
                <a:cs typeface="Arial" panose="020B0604020202020204" pitchFamily="34" charset="0"/>
              </a:rPr>
              <a:t>and </a:t>
            </a:r>
            <a:r>
              <a:rPr lang="en-US" sz="800" err="1">
                <a:latin typeface="Arial" panose="020B0604020202020204" pitchFamily="34" charset="0"/>
                <a:cs typeface="Arial" panose="020B0604020202020204" pitchFamily="34" charset="0"/>
              </a:rPr>
              <a:t>McCamish</a:t>
            </a:r>
            <a:r>
              <a:rPr lang="en-US" sz="800">
                <a:latin typeface="Arial" panose="020B0604020202020204" pitchFamily="34" charset="0"/>
                <a:cs typeface="Arial" panose="020B0604020202020204" pitchFamily="34" charset="0"/>
              </a:rPr>
              <a:t> M, </a:t>
            </a:r>
            <a:r>
              <a:rPr lang="en-US" sz="800" err="1">
                <a:latin typeface="Arial" panose="020B0604020202020204" pitchFamily="34" charset="0"/>
                <a:cs typeface="Arial" panose="020B0604020202020204" pitchFamily="34" charset="0"/>
              </a:rPr>
              <a:t>Woollett</a:t>
            </a:r>
            <a:r>
              <a:rPr lang="en-US" sz="800">
                <a:latin typeface="Arial" panose="020B0604020202020204" pitchFamily="34" charset="0"/>
                <a:cs typeface="Arial" panose="020B0604020202020204" pitchFamily="34" charset="0"/>
              </a:rPr>
              <a:t> G. The state of the art in the development of </a:t>
            </a:r>
            <a:r>
              <a:rPr lang="en-US" sz="800" err="1">
                <a:latin typeface="Arial" panose="020B0604020202020204" pitchFamily="34" charset="0"/>
                <a:cs typeface="Arial" panose="020B0604020202020204" pitchFamily="34" charset="0"/>
              </a:rPr>
              <a:t>biosimilars</a:t>
            </a:r>
            <a:r>
              <a:rPr lang="en-US" sz="800">
                <a:latin typeface="Arial" panose="020B0604020202020204" pitchFamily="34" charset="0"/>
                <a:cs typeface="Arial" panose="020B0604020202020204" pitchFamily="34" charset="0"/>
              </a:rPr>
              <a:t>. </a:t>
            </a:r>
            <a:r>
              <a:rPr lang="en-US" sz="800" err="1">
                <a:latin typeface="Arial" panose="020B0604020202020204" pitchFamily="34" charset="0"/>
                <a:cs typeface="Arial" panose="020B0604020202020204" pitchFamily="34" charset="0"/>
              </a:rPr>
              <a:t>Clin</a:t>
            </a:r>
            <a:r>
              <a:rPr lang="en-US" sz="800">
                <a:latin typeface="Arial" panose="020B0604020202020204" pitchFamily="34" charset="0"/>
                <a:cs typeface="Arial" panose="020B0604020202020204" pitchFamily="34" charset="0"/>
              </a:rPr>
              <a:t> </a:t>
            </a:r>
            <a:r>
              <a:rPr lang="en-US" sz="800" err="1">
                <a:latin typeface="Arial" panose="020B0604020202020204" pitchFamily="34" charset="0"/>
                <a:cs typeface="Arial" panose="020B0604020202020204" pitchFamily="34" charset="0"/>
              </a:rPr>
              <a:t>Pharmacol</a:t>
            </a:r>
            <a:r>
              <a:rPr lang="en-US" sz="800">
                <a:latin typeface="Arial" panose="020B0604020202020204" pitchFamily="34" charset="0"/>
                <a:cs typeface="Arial" panose="020B0604020202020204" pitchFamily="34" charset="0"/>
              </a:rPr>
              <a:t> </a:t>
            </a:r>
            <a:r>
              <a:rPr lang="en-US" sz="800" err="1">
                <a:latin typeface="Arial" panose="020B0604020202020204" pitchFamily="34" charset="0"/>
                <a:cs typeface="Arial" panose="020B0604020202020204" pitchFamily="34" charset="0"/>
              </a:rPr>
              <a:t>Ther</a:t>
            </a:r>
            <a:r>
              <a:rPr lang="en-US" sz="800">
                <a:latin typeface="Arial" panose="020B0604020202020204" pitchFamily="34" charset="0"/>
                <a:cs typeface="Arial" panose="020B0604020202020204" pitchFamily="34" charset="0"/>
              </a:rPr>
              <a:t> [Internet]. 2012;91(3): 405-17.</a:t>
            </a:r>
          </a:p>
        </p:txBody>
      </p:sp>
      <p:grpSp>
        <p:nvGrpSpPr>
          <p:cNvPr id="2" name="Group 1"/>
          <p:cNvGrpSpPr/>
          <p:nvPr/>
        </p:nvGrpSpPr>
        <p:grpSpPr>
          <a:xfrm>
            <a:off x="6899925" y="2662411"/>
            <a:ext cx="5030440" cy="3296597"/>
            <a:chOff x="6763997" y="2662411"/>
            <a:chExt cx="5030440" cy="3296597"/>
          </a:xfrm>
        </p:grpSpPr>
        <p:graphicFrame>
          <p:nvGraphicFramePr>
            <p:cNvPr id="7" name="Diagram 6"/>
            <p:cNvGraphicFramePr/>
            <p:nvPr>
              <p:extLst>
                <p:ext uri="{D42A27DB-BD31-4B8C-83A1-F6EECF244321}">
                  <p14:modId xmlns:p14="http://schemas.microsoft.com/office/powerpoint/2010/main" val="207946618"/>
                </p:ext>
              </p:extLst>
            </p:nvPr>
          </p:nvGraphicFramePr>
          <p:xfrm>
            <a:off x="6763997" y="2662411"/>
            <a:ext cx="4547218" cy="32965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9" name="Straight Connector 18"/>
            <p:cNvCxnSpPr/>
            <p:nvPr/>
          </p:nvCxnSpPr>
          <p:spPr>
            <a:xfrm flipV="1">
              <a:off x="9037606" y="3143828"/>
              <a:ext cx="100584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004257" y="2883035"/>
              <a:ext cx="1790180" cy="461665"/>
            </a:xfrm>
            <a:prstGeom prst="rect">
              <a:avLst/>
            </a:prstGeom>
          </p:spPr>
          <p:txBody>
            <a:bodyPr wrap="square">
              <a:spAutoFit/>
            </a:bodyPr>
            <a:lstStyle/>
            <a:p>
              <a:r>
                <a:rPr lang="en-US" sz="2400">
                  <a:latin typeface="Arial" panose="020B0604020202020204" pitchFamily="34" charset="0"/>
                  <a:cs typeface="Arial" panose="020B0604020202020204" pitchFamily="34" charset="0"/>
                </a:rPr>
                <a:t>Clinical</a:t>
              </a:r>
            </a:p>
          </p:txBody>
        </p:sp>
      </p:grpSp>
      <p:grpSp>
        <p:nvGrpSpPr>
          <p:cNvPr id="27" name="Group 26"/>
          <p:cNvGrpSpPr/>
          <p:nvPr/>
        </p:nvGrpSpPr>
        <p:grpSpPr>
          <a:xfrm>
            <a:off x="694205" y="2658024"/>
            <a:ext cx="4651116" cy="3300984"/>
            <a:chOff x="694205" y="2540457"/>
            <a:chExt cx="4651116" cy="3300984"/>
          </a:xfrm>
        </p:grpSpPr>
        <p:graphicFrame>
          <p:nvGraphicFramePr>
            <p:cNvPr id="21" name="Diagram 20"/>
            <p:cNvGraphicFramePr/>
            <p:nvPr>
              <p:extLst>
                <p:ext uri="{D42A27DB-BD31-4B8C-83A1-F6EECF244321}">
                  <p14:modId xmlns:p14="http://schemas.microsoft.com/office/powerpoint/2010/main" val="964727371"/>
                </p:ext>
              </p:extLst>
            </p:nvPr>
          </p:nvGraphicFramePr>
          <p:xfrm>
            <a:off x="694205" y="2540457"/>
            <a:ext cx="4544568" cy="33009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2" name="Rectangle 21"/>
            <p:cNvSpPr/>
            <p:nvPr/>
          </p:nvSpPr>
          <p:spPr>
            <a:xfrm>
              <a:off x="3555141" y="5193021"/>
              <a:ext cx="1790180" cy="461665"/>
            </a:xfrm>
            <a:prstGeom prst="rect">
              <a:avLst/>
            </a:prstGeom>
          </p:spPr>
          <p:txBody>
            <a:bodyPr wrap="square">
              <a:spAutoFit/>
            </a:bodyPr>
            <a:lstStyle/>
            <a:p>
              <a:r>
                <a:rPr lang="en-US" sz="2400">
                  <a:latin typeface="Arial" panose="020B0604020202020204" pitchFamily="34" charset="0"/>
                  <a:cs typeface="Arial" panose="020B0604020202020204" pitchFamily="34" charset="0"/>
                </a:rPr>
                <a:t>Analytical </a:t>
              </a:r>
            </a:p>
          </p:txBody>
        </p:sp>
        <p:cxnSp>
          <p:nvCxnSpPr>
            <p:cNvPr id="23" name="Straight Connector 22"/>
            <p:cNvCxnSpPr/>
            <p:nvPr/>
          </p:nvCxnSpPr>
          <p:spPr>
            <a:xfrm flipV="1">
              <a:off x="2974242" y="5423853"/>
              <a:ext cx="64008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519247" y="1994059"/>
            <a:ext cx="4889677" cy="369332"/>
          </a:xfrm>
          <a:prstGeom prst="rect">
            <a:avLst/>
          </a:prstGeom>
          <a:noFill/>
        </p:spPr>
        <p:txBody>
          <a:bodyPr wrap="square" rtlCol="0">
            <a:spAutoFit/>
          </a:bodyPr>
          <a:lstStyle/>
          <a:p>
            <a:r>
              <a:rPr lang="en-CA">
                <a:latin typeface="Arial" panose="020B0604020202020204" pitchFamily="34" charset="0"/>
                <a:cs typeface="Arial" panose="020B0604020202020204" pitchFamily="34" charset="0"/>
              </a:rPr>
              <a:t>Determining the clinical effects of the biologic</a:t>
            </a:r>
            <a:endParaRPr lang="en-US">
              <a:latin typeface="Arial" panose="020B0604020202020204" pitchFamily="34" charset="0"/>
              <a:cs typeface="Arial" panose="020B0604020202020204" pitchFamily="34" charset="0"/>
            </a:endParaRPr>
          </a:p>
        </p:txBody>
      </p:sp>
      <p:sp>
        <p:nvSpPr>
          <p:cNvPr id="26" name="TextBox 25"/>
          <p:cNvSpPr txBox="1"/>
          <p:nvPr/>
        </p:nvSpPr>
        <p:spPr>
          <a:xfrm>
            <a:off x="6262805" y="1988505"/>
            <a:ext cx="5686172" cy="369332"/>
          </a:xfrm>
          <a:prstGeom prst="rect">
            <a:avLst/>
          </a:prstGeom>
          <a:noFill/>
        </p:spPr>
        <p:txBody>
          <a:bodyPr wrap="none" rtlCol="0">
            <a:spAutoFit/>
          </a:bodyPr>
          <a:lstStyle/>
          <a:p>
            <a:r>
              <a:rPr lang="en-CA">
                <a:latin typeface="Arial" panose="020B0604020202020204" pitchFamily="34" charset="0"/>
                <a:cs typeface="Arial" panose="020B0604020202020204" pitchFamily="34" charset="0"/>
              </a:rPr>
              <a:t>Determining the comparability/similarity to the biologic</a:t>
            </a:r>
            <a:endParaRPr lang="en-US">
              <a:latin typeface="Arial" panose="020B0604020202020204" pitchFamily="34" charset="0"/>
              <a:cs typeface="Arial" panose="020B0604020202020204" pitchFamily="34" charset="0"/>
            </a:endParaRPr>
          </a:p>
        </p:txBody>
      </p:sp>
      <p:cxnSp>
        <p:nvCxnSpPr>
          <p:cNvPr id="13" name="Straight Connector 12"/>
          <p:cNvCxnSpPr/>
          <p:nvPr/>
        </p:nvCxnSpPr>
        <p:spPr>
          <a:xfrm flipV="1">
            <a:off x="3638375" y="3840513"/>
            <a:ext cx="82296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409371" y="3701121"/>
            <a:ext cx="1790180" cy="461665"/>
          </a:xfrm>
          <a:prstGeom prst="rect">
            <a:avLst/>
          </a:prstGeom>
        </p:spPr>
        <p:txBody>
          <a:bodyPr wrap="square">
            <a:spAutoFit/>
          </a:bodyPr>
          <a:lstStyle/>
          <a:p>
            <a:r>
              <a:rPr lang="en-US" sz="1200" b="1">
                <a:latin typeface="Arial" panose="020B0604020202020204" pitchFamily="34" charset="0"/>
                <a:cs typeface="Arial" panose="020B0604020202020204" pitchFamily="34" charset="0"/>
              </a:rPr>
              <a:t>Pharmacokinetics/</a:t>
            </a:r>
          </a:p>
          <a:p>
            <a:r>
              <a:rPr lang="en-US" sz="1200" b="1">
                <a:latin typeface="Arial" panose="020B0604020202020204" pitchFamily="34" charset="0"/>
                <a:cs typeface="Arial" panose="020B0604020202020204" pitchFamily="34" charset="0"/>
              </a:rPr>
              <a:t>Pharmacodynamics  </a:t>
            </a:r>
          </a:p>
        </p:txBody>
      </p:sp>
    </p:spTree>
    <p:extLst>
      <p:ext uri="{BB962C8B-B14F-4D97-AF65-F5344CB8AC3E}">
        <p14:creationId xmlns:p14="http://schemas.microsoft.com/office/powerpoint/2010/main" val="2643203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064" y="1520016"/>
            <a:ext cx="11567487" cy="4625290"/>
          </a:xfrm>
        </p:spPr>
        <p:txBody>
          <a:bodyPr vert="horz" lIns="91440" tIns="45720" rIns="91440" bIns="45720" rtlCol="0" anchor="t">
            <a:noAutofit/>
          </a:bodyPr>
          <a:lstStyle/>
          <a:p>
            <a:r>
              <a:rPr lang="en-CA" dirty="0">
                <a:latin typeface="Arial"/>
                <a:cs typeface="Arial"/>
              </a:rPr>
              <a:t>No two batches of a biologic are identical to each other.</a:t>
            </a:r>
            <a:endParaRPr lang="en-CA" b="1" dirty="0">
              <a:solidFill>
                <a:srgbClr val="C00000"/>
              </a:solidFill>
              <a:latin typeface="Arial"/>
              <a:cs typeface="Arial"/>
            </a:endParaRPr>
          </a:p>
          <a:p>
            <a:pPr lvl="1"/>
            <a:r>
              <a:rPr lang="en-US" dirty="0">
                <a:latin typeface="Arial"/>
                <a:cs typeface="Arial"/>
              </a:rPr>
              <a:t>International guidance exists to keep biologic batches comparable/highly similar</a:t>
            </a:r>
            <a:r>
              <a:rPr lang="en-CA" dirty="0">
                <a:latin typeface="Arial"/>
                <a:cs typeface="Arial"/>
              </a:rPr>
              <a:t> to ensure the </a:t>
            </a:r>
            <a:r>
              <a:rPr lang="en-CA" u="sng" dirty="0">
                <a:latin typeface="Arial"/>
                <a:cs typeface="Arial"/>
              </a:rPr>
              <a:t>safety and efficacy</a:t>
            </a:r>
            <a:r>
              <a:rPr lang="en-CA" dirty="0">
                <a:latin typeface="Arial"/>
                <a:cs typeface="Arial"/>
              </a:rPr>
              <a:t> of the batches.</a:t>
            </a:r>
          </a:p>
          <a:p>
            <a:r>
              <a:rPr lang="en-CA" dirty="0">
                <a:latin typeface="Arial"/>
                <a:cs typeface="Arial"/>
              </a:rPr>
              <a:t>Biosimilars must characterize the key quality attributes of its reference biologic and demonstrate comparability.</a:t>
            </a:r>
            <a:endParaRPr lang="en-CA" b="1" dirty="0">
              <a:latin typeface="Arial"/>
              <a:cs typeface="Arial"/>
            </a:endParaRPr>
          </a:p>
          <a:p>
            <a:pPr lvl="1"/>
            <a:r>
              <a:rPr lang="en-CA" dirty="0">
                <a:latin typeface="Arial"/>
                <a:cs typeface="Arial"/>
              </a:rPr>
              <a:t>It is impossible to determine the source of a biologic or biosimilar based on its quality characteristics. </a:t>
            </a:r>
            <a:endParaRPr lang="en-CA" dirty="0"/>
          </a:p>
          <a:p>
            <a:pPr lvl="1"/>
            <a:r>
              <a:rPr lang="en-CA" dirty="0">
                <a:latin typeface="Arial"/>
                <a:cs typeface="Arial"/>
              </a:rPr>
              <a:t>Once approved the biosimilar needs to maintain this comparability to the reference biologic.</a:t>
            </a:r>
          </a:p>
          <a:p>
            <a:r>
              <a:rPr lang="en-CA" dirty="0"/>
              <a:t>Health Canada, the EMA and the FDA all use the same international standards in determining comparability/high similarity.</a:t>
            </a:r>
            <a:endParaRPr lang="en-US" b="1" dirty="0"/>
          </a:p>
        </p:txBody>
      </p:sp>
      <p:sp>
        <p:nvSpPr>
          <p:cNvPr id="2" name="Title 1"/>
          <p:cNvSpPr>
            <a:spLocks noGrp="1"/>
          </p:cNvSpPr>
          <p:nvPr>
            <p:ph type="title"/>
          </p:nvPr>
        </p:nvSpPr>
        <p:spPr/>
        <p:txBody>
          <a:bodyPr/>
          <a:lstStyle/>
          <a:p>
            <a:r>
              <a:rPr lang="en-US"/>
              <a:t>Regulatory Approval Process</a:t>
            </a:r>
          </a:p>
        </p:txBody>
      </p:sp>
      <p:sp>
        <p:nvSpPr>
          <p:cNvPr id="6" name="Text Placeholder 5"/>
          <p:cNvSpPr>
            <a:spLocks noGrp="1"/>
          </p:cNvSpPr>
          <p:nvPr>
            <p:ph type="body" sz="quarter" idx="10"/>
          </p:nvPr>
        </p:nvSpPr>
        <p:spPr>
          <a:xfrm>
            <a:off x="306065" y="1029213"/>
            <a:ext cx="11567486" cy="412644"/>
          </a:xfrm>
        </p:spPr>
        <p:txBody>
          <a:bodyPr/>
          <a:lstStyle/>
          <a:p>
            <a:r>
              <a:rPr lang="en-US"/>
              <a:t>Regulatory Requirements </a:t>
            </a:r>
            <a:endParaRPr lang="en-CA"/>
          </a:p>
        </p:txBody>
      </p:sp>
      <p:graphicFrame>
        <p:nvGraphicFramePr>
          <p:cNvPr id="9" name="Diagram 8"/>
          <p:cNvGraphicFramePr/>
          <p:nvPr>
            <p:extLst>
              <p:ext uri="{D42A27DB-BD31-4B8C-83A1-F6EECF244321}">
                <p14:modId xmlns:p14="http://schemas.microsoft.com/office/powerpoint/2010/main" val="1612831440"/>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8789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064" y="1772406"/>
            <a:ext cx="11567487" cy="4001376"/>
          </a:xfrm>
        </p:spPr>
        <p:txBody>
          <a:bodyPr>
            <a:noAutofit/>
          </a:bodyPr>
          <a:lstStyle/>
          <a:p>
            <a:r>
              <a:rPr lang="en-CA" dirty="0"/>
              <a:t>Clinical trials are </a:t>
            </a:r>
            <a:r>
              <a:rPr lang="en-CA" u="sng" dirty="0"/>
              <a:t>almost always</a:t>
            </a:r>
            <a:r>
              <a:rPr lang="en-CA" dirty="0"/>
              <a:t> needed for approval of indications. </a:t>
            </a:r>
            <a:endParaRPr lang="en-CA" b="1" dirty="0">
              <a:solidFill>
                <a:srgbClr val="C00000"/>
              </a:solidFill>
            </a:endParaRPr>
          </a:p>
          <a:p>
            <a:pPr lvl="1"/>
            <a:r>
              <a:rPr lang="en-CA" dirty="0"/>
              <a:t>E.g. </a:t>
            </a:r>
            <a:r>
              <a:rPr lang="en-US" dirty="0"/>
              <a:t>A clinical trial was not conducted for bevacizumab in metastatic colorectal cancer as data from NSCLC trials was extrapolated and used for its approval.</a:t>
            </a:r>
          </a:p>
          <a:p>
            <a:pPr>
              <a:spcBef>
                <a:spcPts val="1200"/>
              </a:spcBef>
            </a:pPr>
            <a:r>
              <a:rPr lang="en-CA" dirty="0"/>
              <a:t>The type of clinical trial depends on the type of biologic.</a:t>
            </a:r>
          </a:p>
          <a:p>
            <a:pPr lvl="1"/>
            <a:r>
              <a:rPr lang="en-CA" dirty="0"/>
              <a:t>Indications with highly sensitive endpoints may require less evidence needed for approval. </a:t>
            </a:r>
            <a:endParaRPr lang="en-CA" b="1" dirty="0"/>
          </a:p>
          <a:p>
            <a:pPr lvl="1"/>
            <a:r>
              <a:rPr lang="en-CA" dirty="0"/>
              <a:t>E.g. The first biosimilar </a:t>
            </a:r>
            <a:r>
              <a:rPr lang="en-CA" dirty="0" err="1"/>
              <a:t>filgrastim</a:t>
            </a:r>
            <a:r>
              <a:rPr lang="en-CA" dirty="0"/>
              <a:t> brands in the EU required Phase III equivalence trials for approval. More recent approvals only require non-comparative safety studies.</a:t>
            </a:r>
          </a:p>
          <a:p>
            <a:pPr lvl="1"/>
            <a:r>
              <a:rPr lang="en-CA" dirty="0"/>
              <a:t>This is due to a highly sensitive endpoint, </a:t>
            </a:r>
            <a:r>
              <a:rPr lang="en-CA" u="sng" dirty="0"/>
              <a:t>duration of severe neutropenia (DSN)</a:t>
            </a:r>
            <a:r>
              <a:rPr lang="en-CA" dirty="0"/>
              <a:t>, that could be measured.</a:t>
            </a:r>
          </a:p>
        </p:txBody>
      </p:sp>
      <p:sp>
        <p:nvSpPr>
          <p:cNvPr id="2" name="Title 1"/>
          <p:cNvSpPr>
            <a:spLocks noGrp="1"/>
          </p:cNvSpPr>
          <p:nvPr>
            <p:ph type="title"/>
          </p:nvPr>
        </p:nvSpPr>
        <p:spPr/>
        <p:txBody>
          <a:bodyPr/>
          <a:lstStyle/>
          <a:p>
            <a:r>
              <a:rPr lang="en-US"/>
              <a:t>Regulatory Approval Process</a:t>
            </a:r>
          </a:p>
        </p:txBody>
      </p:sp>
      <p:sp>
        <p:nvSpPr>
          <p:cNvPr id="6" name="Text Placeholder 5"/>
          <p:cNvSpPr>
            <a:spLocks noGrp="1"/>
          </p:cNvSpPr>
          <p:nvPr>
            <p:ph type="body" sz="quarter" idx="10"/>
          </p:nvPr>
        </p:nvSpPr>
        <p:spPr/>
        <p:txBody>
          <a:bodyPr/>
          <a:lstStyle/>
          <a:p>
            <a:r>
              <a:rPr lang="en-US"/>
              <a:t>Regulatory Requirements </a:t>
            </a:r>
            <a:endParaRPr lang="en-CA"/>
          </a:p>
        </p:txBody>
      </p:sp>
      <p:graphicFrame>
        <p:nvGraphicFramePr>
          <p:cNvPr id="5" name="Diagram 4"/>
          <p:cNvGraphicFramePr/>
          <p:nvPr>
            <p:extLst>
              <p:ext uri="{D42A27DB-BD31-4B8C-83A1-F6EECF244321}">
                <p14:modId xmlns:p14="http://schemas.microsoft.com/office/powerpoint/2010/main" val="1612831440"/>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06064" y="6007588"/>
            <a:ext cx="3231975" cy="307777"/>
          </a:xfrm>
          <a:prstGeom prst="rect">
            <a:avLst/>
          </a:prstGeom>
        </p:spPr>
        <p:txBody>
          <a:bodyPr wrap="none">
            <a:spAutoFit/>
          </a:bodyPr>
          <a:lstStyle/>
          <a:p>
            <a:r>
              <a:rPr lang="en-CA" sz="1400" b="1" dirty="0">
                <a:latin typeface="Arial" panose="020B0604020202020204" pitchFamily="34" charset="0"/>
                <a:cs typeface="Arial" panose="020B0604020202020204" pitchFamily="34" charset="0"/>
              </a:rPr>
              <a:t>NSCLC</a:t>
            </a:r>
            <a:r>
              <a:rPr lang="en-CA" sz="1400" dirty="0">
                <a:latin typeface="Arial" panose="020B0604020202020204" pitchFamily="34" charset="0"/>
                <a:cs typeface="Arial" panose="020B0604020202020204" pitchFamily="34" charset="0"/>
              </a:rPr>
              <a:t> - </a:t>
            </a:r>
            <a:r>
              <a:rPr lang="en-CA" sz="1400" u="sng" dirty="0">
                <a:latin typeface="Arial" panose="020B0604020202020204" pitchFamily="34" charset="0"/>
                <a:cs typeface="Arial" panose="020B0604020202020204" pitchFamily="34" charset="0"/>
              </a:rPr>
              <a:t>N</a:t>
            </a:r>
            <a:r>
              <a:rPr lang="en-CA" sz="1400" dirty="0">
                <a:latin typeface="Arial" panose="020B0604020202020204" pitchFamily="34" charset="0"/>
                <a:cs typeface="Arial" panose="020B0604020202020204" pitchFamily="34" charset="0"/>
              </a:rPr>
              <a:t>on-</a:t>
            </a:r>
            <a:r>
              <a:rPr lang="en-CA" sz="1400" u="sng" dirty="0">
                <a:latin typeface="Arial" panose="020B0604020202020204" pitchFamily="34" charset="0"/>
                <a:cs typeface="Arial" panose="020B0604020202020204" pitchFamily="34" charset="0"/>
              </a:rPr>
              <a:t>S</a:t>
            </a:r>
            <a:r>
              <a:rPr lang="en-CA" sz="1400" dirty="0">
                <a:latin typeface="Arial" panose="020B0604020202020204" pitchFamily="34" charset="0"/>
                <a:cs typeface="Arial" panose="020B0604020202020204" pitchFamily="34" charset="0"/>
              </a:rPr>
              <a:t>mall </a:t>
            </a:r>
            <a:r>
              <a:rPr lang="en-CA" sz="1400" u="sng" dirty="0">
                <a:latin typeface="Arial" panose="020B0604020202020204" pitchFamily="34" charset="0"/>
                <a:cs typeface="Arial" panose="020B0604020202020204" pitchFamily="34" charset="0"/>
              </a:rPr>
              <a:t>C</a:t>
            </a:r>
            <a:r>
              <a:rPr lang="en-CA" sz="1400" dirty="0">
                <a:latin typeface="Arial" panose="020B0604020202020204" pitchFamily="34" charset="0"/>
                <a:cs typeface="Arial" panose="020B0604020202020204" pitchFamily="34" charset="0"/>
              </a:rPr>
              <a:t>ell </a:t>
            </a:r>
            <a:r>
              <a:rPr lang="en-CA" sz="1400" u="sng" dirty="0">
                <a:latin typeface="Arial" panose="020B0604020202020204" pitchFamily="34" charset="0"/>
                <a:cs typeface="Arial" panose="020B0604020202020204" pitchFamily="34" charset="0"/>
              </a:rPr>
              <a:t>L</a:t>
            </a:r>
            <a:r>
              <a:rPr lang="en-CA" sz="1400" dirty="0">
                <a:latin typeface="Arial" panose="020B0604020202020204" pitchFamily="34" charset="0"/>
                <a:cs typeface="Arial" panose="020B0604020202020204" pitchFamily="34" charset="0"/>
              </a:rPr>
              <a:t>ung </a:t>
            </a:r>
            <a:r>
              <a:rPr lang="en-CA" sz="1400" u="sng" dirty="0">
                <a:latin typeface="Arial" panose="020B0604020202020204" pitchFamily="34" charset="0"/>
                <a:cs typeface="Arial" panose="020B0604020202020204" pitchFamily="34" charset="0"/>
              </a:rPr>
              <a:t>C</a:t>
            </a:r>
            <a:r>
              <a:rPr lang="en-CA" sz="1400" dirty="0">
                <a:latin typeface="Arial" panose="020B0604020202020204" pitchFamily="34" charset="0"/>
                <a:cs typeface="Arial" panose="020B0604020202020204" pitchFamily="34" charset="0"/>
              </a:rPr>
              <a:t>ancer</a:t>
            </a:r>
            <a:endParaRPr lang="en-CA" sz="1400" dirty="0"/>
          </a:p>
        </p:txBody>
      </p:sp>
    </p:spTree>
    <p:extLst>
      <p:ext uri="{BB962C8B-B14F-4D97-AF65-F5344CB8AC3E}">
        <p14:creationId xmlns:p14="http://schemas.microsoft.com/office/powerpoint/2010/main" val="1308003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495" y="2057263"/>
            <a:ext cx="11431010" cy="2743475"/>
          </a:xfrm>
        </p:spPr>
        <p:txBody>
          <a:bodyPr wrap="square">
            <a:noAutofit/>
          </a:bodyPr>
          <a:lstStyle/>
          <a:p>
            <a:pPr marL="0" indent="0">
              <a:buNone/>
            </a:pPr>
            <a:r>
              <a:rPr lang="en-US" dirty="0"/>
              <a:t>This presentation has been prepared by Cancer Care Ontario and is part of the pan-Canadian Oncology Biosimilars Initiative, funded by the pan-Canadian Pharmaceutical Alliance.</a:t>
            </a:r>
            <a:endParaRPr lang="en-CA" dirty="0"/>
          </a:p>
          <a:p>
            <a:pPr marL="0" indent="0">
              <a:spcBef>
                <a:spcPts val="4200"/>
              </a:spcBef>
              <a:buNone/>
            </a:pPr>
            <a:r>
              <a:rPr lang="en-US" dirty="0"/>
              <a:t>The aim of this presentation is to educate clinicians (oncologists, nurses, pharmacists etc.) on the topic of biologic and biosimilar medications.</a:t>
            </a:r>
            <a:endParaRPr lang="en-CA" dirty="0"/>
          </a:p>
        </p:txBody>
      </p:sp>
      <p:sp>
        <p:nvSpPr>
          <p:cNvPr id="4" name="Title 3"/>
          <p:cNvSpPr>
            <a:spLocks noGrp="1"/>
          </p:cNvSpPr>
          <p:nvPr>
            <p:ph type="title"/>
          </p:nvPr>
        </p:nvSpPr>
        <p:spPr/>
        <p:txBody>
          <a:bodyPr/>
          <a:lstStyle/>
          <a:p>
            <a:r>
              <a:rPr lang="en-US" dirty="0"/>
              <a:t>Pan-Canadian Oncology Biosimilars Initiative</a:t>
            </a:r>
            <a:endParaRPr lang="en-CA" dirty="0"/>
          </a:p>
        </p:txBody>
      </p:sp>
    </p:spTree>
    <p:extLst>
      <p:ext uri="{BB962C8B-B14F-4D97-AF65-F5344CB8AC3E}">
        <p14:creationId xmlns:p14="http://schemas.microsoft.com/office/powerpoint/2010/main" val="3761891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a:t>Regulatory Approval Process</a:t>
            </a:r>
          </a:p>
        </p:txBody>
      </p:sp>
      <p:sp>
        <p:nvSpPr>
          <p:cNvPr id="11" name="Text Placeholder 10"/>
          <p:cNvSpPr>
            <a:spLocks noGrp="1"/>
          </p:cNvSpPr>
          <p:nvPr>
            <p:ph type="body" sz="quarter" idx="10"/>
          </p:nvPr>
        </p:nvSpPr>
        <p:spPr>
          <a:xfrm>
            <a:off x="306064" y="911476"/>
            <a:ext cx="11567486" cy="412644"/>
          </a:xfrm>
        </p:spPr>
        <p:txBody>
          <a:bodyPr/>
          <a:lstStyle/>
          <a:p>
            <a:r>
              <a:rPr lang="en-CA"/>
              <a:t>Clinical Summary of Phase III </a:t>
            </a:r>
            <a:r>
              <a:rPr lang="en-CA" err="1"/>
              <a:t>filgrastim</a:t>
            </a:r>
            <a:r>
              <a:rPr lang="en-CA"/>
              <a:t> studies</a:t>
            </a:r>
          </a:p>
        </p:txBody>
      </p:sp>
      <p:graphicFrame>
        <p:nvGraphicFramePr>
          <p:cNvPr id="8" name="Diagram 7"/>
          <p:cNvGraphicFramePr/>
          <p:nvPr>
            <p:extLst>
              <p:ext uri="{D42A27DB-BD31-4B8C-83A1-F6EECF244321}">
                <p14:modId xmlns:p14="http://schemas.microsoft.com/office/powerpoint/2010/main" val="2777674094"/>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val="4256751930"/>
              </p:ext>
            </p:extLst>
          </p:nvPr>
        </p:nvGraphicFramePr>
        <p:xfrm>
          <a:off x="403742" y="1533799"/>
          <a:ext cx="11372128" cy="3435480"/>
        </p:xfrm>
        <a:graphic>
          <a:graphicData uri="http://schemas.openxmlformats.org/drawingml/2006/table">
            <a:tbl>
              <a:tblPr firstRow="1" bandRow="1">
                <a:tableStyleId>{5940675A-B579-460E-94D1-54222C63F5DA}</a:tableStyleId>
              </a:tblPr>
              <a:tblGrid>
                <a:gridCol w="1622766">
                  <a:extLst>
                    <a:ext uri="{9D8B030D-6E8A-4147-A177-3AD203B41FA5}">
                      <a16:colId xmlns:a16="http://schemas.microsoft.com/office/drawing/2014/main" val="3697309949"/>
                    </a:ext>
                  </a:extLst>
                </a:gridCol>
                <a:gridCol w="1930102">
                  <a:extLst>
                    <a:ext uri="{9D8B030D-6E8A-4147-A177-3AD203B41FA5}">
                      <a16:colId xmlns:a16="http://schemas.microsoft.com/office/drawing/2014/main" val="4188601438"/>
                    </a:ext>
                  </a:extLst>
                </a:gridCol>
                <a:gridCol w="1954815">
                  <a:extLst>
                    <a:ext uri="{9D8B030D-6E8A-4147-A177-3AD203B41FA5}">
                      <a16:colId xmlns:a16="http://schemas.microsoft.com/office/drawing/2014/main" val="3029723991"/>
                    </a:ext>
                  </a:extLst>
                </a:gridCol>
                <a:gridCol w="1954815">
                  <a:extLst>
                    <a:ext uri="{9D8B030D-6E8A-4147-A177-3AD203B41FA5}">
                      <a16:colId xmlns:a16="http://schemas.microsoft.com/office/drawing/2014/main" val="3829228171"/>
                    </a:ext>
                  </a:extLst>
                </a:gridCol>
                <a:gridCol w="1954815">
                  <a:extLst>
                    <a:ext uri="{9D8B030D-6E8A-4147-A177-3AD203B41FA5}">
                      <a16:colId xmlns:a16="http://schemas.microsoft.com/office/drawing/2014/main" val="448228512"/>
                    </a:ext>
                  </a:extLst>
                </a:gridCol>
                <a:gridCol w="1954815">
                  <a:extLst>
                    <a:ext uri="{9D8B030D-6E8A-4147-A177-3AD203B41FA5}">
                      <a16:colId xmlns:a16="http://schemas.microsoft.com/office/drawing/2014/main" val="3901621077"/>
                    </a:ext>
                  </a:extLst>
                </a:gridCol>
              </a:tblGrid>
              <a:tr h="801612">
                <a:tc>
                  <a:txBody>
                    <a:bodyPr/>
                    <a:lstStyle/>
                    <a:p>
                      <a:pPr algn="ctr"/>
                      <a:endParaRPr lang="en-US" sz="18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baseline="0" err="1">
                          <a:latin typeface="Arial" panose="020B0604020202020204" pitchFamily="34" charset="0"/>
                          <a:cs typeface="Arial" panose="020B0604020202020204" pitchFamily="34" charset="0"/>
                        </a:rPr>
                        <a:t>Accofil</a:t>
                      </a:r>
                      <a:r>
                        <a:rPr lang="en-CA" sz="1800" strike="noStrike" baseline="30000">
                          <a:latin typeface="Arial" panose="020B0604020202020204" pitchFamily="34" charset="0"/>
                          <a:cs typeface="Arial" panose="020B0604020202020204" pitchFamily="34" charset="0"/>
                        </a:rPr>
                        <a:t>▲</a:t>
                      </a:r>
                      <a:endParaRPr lang="en-CA" sz="1800" b="1" strike="noStrike" baseline="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baseline="0" err="1">
                          <a:latin typeface="Arial" panose="020B0604020202020204" pitchFamily="34" charset="0"/>
                          <a:cs typeface="Arial" panose="020B0604020202020204" pitchFamily="34" charset="0"/>
                        </a:rPr>
                        <a:t>Grastofil</a:t>
                      </a:r>
                      <a:r>
                        <a:rPr lang="en-CA" sz="1800" strike="noStrike" baseline="30000">
                          <a:latin typeface="Arial" panose="020B0604020202020204" pitchFamily="34" charset="0"/>
                          <a:cs typeface="Arial" panose="020B0604020202020204" pitchFamily="34" charset="0"/>
                        </a:rPr>
                        <a:t>▲</a:t>
                      </a:r>
                      <a:r>
                        <a:rPr lang="en-CA" sz="1800" b="1" baseline="30000">
                          <a:latin typeface="Arial" panose="020B0604020202020204" pitchFamily="34" charset="0"/>
                          <a:cs typeface="Arial" panose="020B0604020202020204" pitchFamily="34" charset="0"/>
                        </a:rPr>
                        <a:t>,</a:t>
                      </a:r>
                      <a:r>
                        <a:rPr lang="en-CA" sz="1800" b="0" baseline="30000">
                          <a:latin typeface="Arial" panose="020B0604020202020204" pitchFamily="34" charset="0"/>
                          <a:cs typeface="Arial" panose="020B0604020202020204" pitchFamily="34" charset="0"/>
                        </a:rPr>
                        <a:t> </a:t>
                      </a:r>
                      <a:r>
                        <a:rPr lang="en-CA" sz="1800" baseline="30000">
                          <a:latin typeface="Arial" panose="020B0604020202020204" pitchFamily="34" charset="0"/>
                          <a:cs typeface="Arial" panose="020B0604020202020204" pitchFamily="34" charset="0"/>
                        </a:rPr>
                        <a:t>■</a:t>
                      </a:r>
                      <a:endParaRPr lang="en-CA" sz="1800" b="1"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CA" sz="1800" b="1" baseline="0" err="1">
                          <a:latin typeface="Arial" panose="020B0604020202020204" pitchFamily="34" charset="0"/>
                          <a:cs typeface="Arial" panose="020B0604020202020204" pitchFamily="34" charset="0"/>
                        </a:rPr>
                        <a:t>Neupogen</a:t>
                      </a:r>
                      <a:endParaRPr lang="en-CA" sz="1800" b="1"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CA" sz="1800" b="1" baseline="0" err="1">
                          <a:latin typeface="Arial" panose="020B0604020202020204" pitchFamily="34" charset="0"/>
                          <a:cs typeface="Arial" panose="020B0604020202020204" pitchFamily="34" charset="0"/>
                        </a:rPr>
                        <a:t>Nivestim</a:t>
                      </a:r>
                      <a:r>
                        <a:rPr lang="en-CA" sz="1800" strike="noStrike" baseline="30000">
                          <a:latin typeface="Arial" panose="020B0604020202020204" pitchFamily="34" charset="0"/>
                          <a:cs typeface="Arial" panose="020B0604020202020204" pitchFamily="34" charset="0"/>
                        </a:rPr>
                        <a:t>▲</a:t>
                      </a:r>
                      <a:r>
                        <a:rPr lang="en-CA" sz="1800" b="1" baseline="30000">
                          <a:latin typeface="Arial" panose="020B0604020202020204" pitchFamily="34" charset="0"/>
                          <a:cs typeface="Arial" panose="020B0604020202020204" pitchFamily="34" charset="0"/>
                        </a:rPr>
                        <a:t>,</a:t>
                      </a:r>
                      <a:r>
                        <a:rPr lang="en-CA" sz="2000" b="0" baseline="30000">
                          <a:latin typeface="Arial" panose="020B0604020202020204" pitchFamily="34" charset="0"/>
                          <a:cs typeface="Arial" panose="020B0604020202020204" pitchFamily="34" charset="0"/>
                        </a:rPr>
                        <a:t> </a:t>
                      </a:r>
                      <a:r>
                        <a:rPr lang="en-CA" sz="2000" baseline="30000">
                          <a:latin typeface="Arial" panose="020B0604020202020204" pitchFamily="34" charset="0"/>
                          <a:cs typeface="Arial" panose="020B0604020202020204" pitchFamily="34" charset="0"/>
                        </a:rPr>
                        <a:t>●</a:t>
                      </a:r>
                      <a:endParaRPr lang="en-CA" sz="2000" b="1"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CA" sz="1800" b="1" baseline="0" err="1">
                          <a:latin typeface="Arial" panose="020B0604020202020204" pitchFamily="34" charset="0"/>
                          <a:cs typeface="Arial" panose="020B0604020202020204" pitchFamily="34" charset="0"/>
                        </a:rPr>
                        <a:t>Ratiograstim</a:t>
                      </a:r>
                      <a:r>
                        <a:rPr lang="en-CA" sz="1800" strike="noStrike" baseline="30000">
                          <a:latin typeface="Arial" panose="020B0604020202020204" pitchFamily="34" charset="0"/>
                          <a:cs typeface="Arial" panose="020B0604020202020204" pitchFamily="34" charset="0"/>
                        </a:rPr>
                        <a:t>▲</a:t>
                      </a:r>
                      <a:r>
                        <a:rPr lang="en-CA" sz="1800" b="1" baseline="0">
                          <a:latin typeface="Arial" panose="020B0604020202020204" pitchFamily="34" charset="0"/>
                          <a:cs typeface="Arial" panose="020B0604020202020204" pitchFamily="34" charset="0"/>
                        </a:rPr>
                        <a:t>, </a:t>
                      </a:r>
                      <a:r>
                        <a:rPr lang="en-CA" sz="1800" b="1" baseline="0" err="1">
                          <a:latin typeface="Arial" panose="020B0604020202020204" pitchFamily="34" charset="0"/>
                          <a:cs typeface="Arial" panose="020B0604020202020204" pitchFamily="34" charset="0"/>
                        </a:rPr>
                        <a:t>Tevagrastim</a:t>
                      </a:r>
                      <a:r>
                        <a:rPr lang="en-CA" sz="1800" strike="noStrike" baseline="30000">
                          <a:latin typeface="Arial" panose="020B0604020202020204" pitchFamily="34" charset="0"/>
                          <a:cs typeface="Arial" panose="020B0604020202020204" pitchFamily="34" charset="0"/>
                        </a:rPr>
                        <a:t>▲</a:t>
                      </a:r>
                      <a:endParaRPr lang="en-CA" sz="1800" b="1"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CA" sz="1800" b="1" baseline="0" err="1">
                          <a:latin typeface="Arial" panose="020B0604020202020204" pitchFamily="34" charset="0"/>
                          <a:cs typeface="Arial" panose="020B0604020202020204" pitchFamily="34" charset="0"/>
                        </a:rPr>
                        <a:t>Zarzio</a:t>
                      </a:r>
                      <a:r>
                        <a:rPr lang="en-CA" sz="1800" strike="noStrike" baseline="30000">
                          <a:latin typeface="Arial" panose="020B0604020202020204" pitchFamily="34" charset="0"/>
                          <a:cs typeface="Arial" panose="020B0604020202020204" pitchFamily="34" charset="0"/>
                        </a:rPr>
                        <a:t>▲</a:t>
                      </a:r>
                      <a:r>
                        <a:rPr lang="en-CA" sz="1800" b="1" baseline="30000">
                          <a:latin typeface="Arial" panose="020B0604020202020204" pitchFamily="34" charset="0"/>
                          <a:cs typeface="Arial" panose="020B0604020202020204" pitchFamily="34" charset="0"/>
                        </a:rPr>
                        <a:t>,</a:t>
                      </a:r>
                      <a:r>
                        <a:rPr lang="en-CA" sz="1800" baseline="30000">
                          <a:latin typeface="Arial" panose="020B0604020202020204" pitchFamily="34" charset="0"/>
                          <a:cs typeface="Arial" panose="020B0604020202020204" pitchFamily="34" charset="0"/>
                        </a:rPr>
                        <a:t> ●</a:t>
                      </a:r>
                      <a:endParaRPr lang="en-CA" sz="1800" b="1"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1215047311"/>
                  </a:ext>
                </a:extLst>
              </a:tr>
              <a:tr h="877956">
                <a:tc>
                  <a:txBody>
                    <a:bodyPr/>
                    <a:lstStyle/>
                    <a:p>
                      <a:r>
                        <a:rPr lang="en-CA">
                          <a:latin typeface="Arial" panose="020B0604020202020204" pitchFamily="34" charset="0"/>
                          <a:cs typeface="Arial" panose="020B0604020202020204" pitchFamily="34" charset="0"/>
                        </a:rPr>
                        <a:t>Hypothesis</a:t>
                      </a:r>
                      <a:endParaRPr lang="en-US">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650" baseline="0">
                          <a:latin typeface="Arial" panose="020B0604020202020204" pitchFamily="34" charset="0"/>
                          <a:cs typeface="Arial" panose="020B0604020202020204" pitchFamily="34" charset="0"/>
                        </a:rPr>
                        <a:t>Safety</a:t>
                      </a:r>
                    </a:p>
                    <a:p>
                      <a:pPr algn="ctr"/>
                      <a:r>
                        <a:rPr lang="en-CA" sz="1650" baseline="0">
                          <a:latin typeface="Arial" panose="020B0604020202020204" pitchFamily="34" charset="0"/>
                          <a:cs typeface="Arial" panose="020B0604020202020204" pitchFamily="34" charset="0"/>
                        </a:rPr>
                        <a:t>(Non-comparative)</a:t>
                      </a:r>
                      <a:endParaRPr lang="en-US" sz="165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65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650" baseline="0">
                          <a:latin typeface="Arial" panose="020B0604020202020204" pitchFamily="34" charset="0"/>
                          <a:cs typeface="Arial" panose="020B0604020202020204" pitchFamily="34" charset="0"/>
                        </a:rPr>
                        <a:t>Equivalence</a:t>
                      </a:r>
                      <a:endParaRPr lang="en-US" sz="165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650" baseline="0">
                          <a:latin typeface="Arial" panose="020B0604020202020204" pitchFamily="34" charset="0"/>
                          <a:cs typeface="Arial" panose="020B0604020202020204" pitchFamily="34" charset="0"/>
                        </a:rPr>
                        <a:t>Equivalence</a:t>
                      </a:r>
                      <a:endParaRPr lang="en-US" sz="165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650" baseline="0">
                          <a:latin typeface="Arial" panose="020B0604020202020204" pitchFamily="34" charset="0"/>
                          <a:cs typeface="Arial" panose="020B0604020202020204" pitchFamily="34" charset="0"/>
                        </a:rPr>
                        <a:t>Safety</a:t>
                      </a:r>
                    </a:p>
                    <a:p>
                      <a:pPr algn="ctr"/>
                      <a:r>
                        <a:rPr lang="en-CA" sz="1650" baseline="0">
                          <a:latin typeface="Arial" panose="020B0604020202020204" pitchFamily="34" charset="0"/>
                          <a:cs typeface="Arial" panose="020B0604020202020204" pitchFamily="34" charset="0"/>
                        </a:rPr>
                        <a:t>(Non-comparative)</a:t>
                      </a:r>
                      <a:endParaRPr lang="en-US" sz="165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8552603"/>
                  </a:ext>
                </a:extLst>
              </a:tr>
              <a:tr h="877956">
                <a:tc>
                  <a:txBody>
                    <a:bodyPr/>
                    <a:lstStyle/>
                    <a:p>
                      <a:r>
                        <a:rPr lang="en-CA">
                          <a:latin typeface="Arial" panose="020B0604020202020204" pitchFamily="34" charset="0"/>
                          <a:cs typeface="Arial" panose="020B0604020202020204" pitchFamily="34" charset="0"/>
                        </a:rPr>
                        <a:t>Population</a:t>
                      </a:r>
                      <a:endParaRPr lang="en-US">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50" baseline="0">
                          <a:latin typeface="Arial" panose="020B0604020202020204" pitchFamily="34" charset="0"/>
                          <a:cs typeface="Arial" panose="020B0604020202020204" pitchFamily="34" charset="0"/>
                        </a:rPr>
                        <a:t>Breast Cancer (n=120)</a:t>
                      </a:r>
                      <a:endParaRPr lang="en-US" sz="165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50" baseline="0">
                          <a:latin typeface="Arial" panose="020B0604020202020204" pitchFamily="34" charset="0"/>
                          <a:cs typeface="Arial" panose="020B0604020202020204" pitchFamily="34" charset="0"/>
                        </a:rPr>
                        <a:t>Comparator</a:t>
                      </a:r>
                      <a:endParaRPr lang="en-US" sz="165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650" baseline="0">
                          <a:latin typeface="Arial" panose="020B0604020202020204" pitchFamily="34" charset="0"/>
                          <a:cs typeface="Arial" panose="020B0604020202020204" pitchFamily="34" charset="0"/>
                        </a:rPr>
                        <a:t>Breast Cancer (n=279)</a:t>
                      </a:r>
                      <a:endParaRPr lang="en-US" sz="165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50" baseline="0">
                          <a:latin typeface="Arial" panose="020B0604020202020204" pitchFamily="34" charset="0"/>
                          <a:cs typeface="Arial" panose="020B0604020202020204" pitchFamily="34" charset="0"/>
                        </a:rPr>
                        <a:t>Breast Cancer (n=280)</a:t>
                      </a:r>
                      <a:endParaRPr lang="en-US" sz="165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50" baseline="0">
                          <a:latin typeface="Arial" panose="020B0604020202020204" pitchFamily="34" charset="0"/>
                          <a:cs typeface="Arial" panose="020B0604020202020204" pitchFamily="34" charset="0"/>
                        </a:rPr>
                        <a:t>Breast Cancer (n=170)</a:t>
                      </a:r>
                      <a:endParaRPr lang="en-US" sz="165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92590981"/>
                  </a:ext>
                </a:extLst>
              </a:tr>
              <a:tr h="877956">
                <a:tc>
                  <a:txBody>
                    <a:bodyPr/>
                    <a:lstStyle/>
                    <a:p>
                      <a:r>
                        <a:rPr lang="en-CA">
                          <a:latin typeface="Arial" panose="020B0604020202020204" pitchFamily="34" charset="0"/>
                          <a:cs typeface="Arial" panose="020B0604020202020204" pitchFamily="34" charset="0"/>
                        </a:rPr>
                        <a:t>1° Endpoint –</a:t>
                      </a:r>
                      <a:r>
                        <a:rPr lang="en-CA" baseline="0">
                          <a:latin typeface="Arial" panose="020B0604020202020204" pitchFamily="34" charset="0"/>
                          <a:cs typeface="Arial" panose="020B0604020202020204" pitchFamily="34" charset="0"/>
                        </a:rPr>
                        <a:t> DSN (days)</a:t>
                      </a:r>
                      <a:endParaRPr lang="en-US">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1.4</a:t>
                      </a:r>
                      <a:r>
                        <a:rPr lang="en-CA" sz="1800" baseline="30000">
                          <a:latin typeface="Arial" panose="020B0604020202020204" pitchFamily="34" charset="0"/>
                          <a:cs typeface="Arial" panose="020B0604020202020204" pitchFamily="34" charset="0"/>
                        </a:rPr>
                        <a:t>4</a:t>
                      </a:r>
                      <a:endParaRPr lang="en-US" sz="180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1.3</a:t>
                      </a:r>
                      <a:r>
                        <a:rPr lang="en-CA" sz="1800" baseline="30000">
                          <a:latin typeface="Arial" panose="020B0604020202020204" pitchFamily="34" charset="0"/>
                          <a:cs typeface="Arial" panose="020B0604020202020204" pitchFamily="34" charset="0"/>
                        </a:rPr>
                        <a:t>1</a:t>
                      </a:r>
                      <a:r>
                        <a:rPr lang="en-CA" sz="1800" baseline="0">
                          <a:latin typeface="Arial" panose="020B0604020202020204" pitchFamily="34" charset="0"/>
                          <a:cs typeface="Arial" panose="020B0604020202020204" pitchFamily="34" charset="0"/>
                        </a:rPr>
                        <a:t> | 1.1</a:t>
                      </a:r>
                      <a:r>
                        <a:rPr lang="en-CA" sz="1800" baseline="30000">
                          <a:latin typeface="Arial" panose="020B0604020202020204" pitchFamily="34" charset="0"/>
                          <a:cs typeface="Arial" panose="020B0604020202020204" pitchFamily="34" charset="0"/>
                        </a:rPr>
                        <a:t>2</a:t>
                      </a:r>
                      <a:r>
                        <a:rPr lang="en-CA" sz="1800" baseline="0">
                          <a:latin typeface="Arial" panose="020B0604020202020204" pitchFamily="34" charset="0"/>
                          <a:cs typeface="Arial" panose="020B0604020202020204" pitchFamily="34" charset="0"/>
                        </a:rPr>
                        <a:t> </a:t>
                      </a:r>
                      <a:endParaRPr lang="en-US" sz="180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1.6</a:t>
                      </a:r>
                      <a:r>
                        <a:rPr lang="en-CA" sz="1800" baseline="30000">
                          <a:latin typeface="Arial" panose="020B0604020202020204" pitchFamily="34" charset="0"/>
                          <a:cs typeface="Arial" panose="020B0604020202020204" pitchFamily="34" charset="0"/>
                        </a:rPr>
                        <a:t>1</a:t>
                      </a:r>
                      <a:endParaRPr lang="en-US" sz="180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1.1</a:t>
                      </a:r>
                      <a:r>
                        <a:rPr lang="en-CA" sz="1800" baseline="30000">
                          <a:latin typeface="Arial" panose="020B0604020202020204" pitchFamily="34" charset="0"/>
                          <a:cs typeface="Arial" panose="020B0604020202020204" pitchFamily="34" charset="0"/>
                        </a:rPr>
                        <a:t>2</a:t>
                      </a:r>
                      <a:endParaRPr lang="en-US" sz="180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1.8</a:t>
                      </a:r>
                      <a:r>
                        <a:rPr lang="en-CA" sz="1800" baseline="30000">
                          <a:latin typeface="Arial" panose="020B0604020202020204" pitchFamily="34" charset="0"/>
                          <a:cs typeface="Arial" panose="020B0604020202020204" pitchFamily="34" charset="0"/>
                        </a:rPr>
                        <a:t>3</a:t>
                      </a:r>
                      <a:endParaRPr lang="en-US" sz="180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7637199"/>
                  </a:ext>
                </a:extLst>
              </a:tr>
            </a:tbl>
          </a:graphicData>
        </a:graphic>
      </p:graphicFrame>
      <p:sp>
        <p:nvSpPr>
          <p:cNvPr id="2" name="Rectangle 1"/>
          <p:cNvSpPr/>
          <p:nvPr/>
        </p:nvSpPr>
        <p:spPr>
          <a:xfrm>
            <a:off x="253382" y="5739749"/>
            <a:ext cx="5836424" cy="707886"/>
          </a:xfrm>
          <a:prstGeom prst="rect">
            <a:avLst/>
          </a:prstGeom>
        </p:spPr>
        <p:txBody>
          <a:bodyPr wrap="square">
            <a:spAutoFit/>
          </a:bodyPr>
          <a:lstStyle/>
          <a:p>
            <a:pPr marL="111125" indent="-111125" defTabSz="931774">
              <a:buFont typeface="+mj-lt"/>
              <a:buAutoNum type="arabicPeriod"/>
              <a:defRPr/>
            </a:pPr>
            <a:r>
              <a:rPr lang="en-CA" sz="800">
                <a:latin typeface="Arial" panose="020B0604020202020204" pitchFamily="34" charset="0"/>
                <a:cs typeface="Arial" panose="020B0604020202020204" pitchFamily="34" charset="0"/>
              </a:rPr>
              <a:t>European Medicines Agency. CHMP assessment report </a:t>
            </a:r>
            <a:r>
              <a:rPr lang="en-CA" sz="800" err="1">
                <a:latin typeface="Arial" panose="020B0604020202020204" pitchFamily="34" charset="0"/>
                <a:cs typeface="Arial" panose="020B0604020202020204" pitchFamily="34" charset="0"/>
              </a:rPr>
              <a:t>Nivestim</a:t>
            </a:r>
            <a:r>
              <a:rPr lang="en-CA" sz="800">
                <a:latin typeface="Arial" panose="020B0604020202020204" pitchFamily="34" charset="0"/>
                <a:cs typeface="Arial" panose="020B0604020202020204" pitchFamily="34" charset="0"/>
              </a:rPr>
              <a:t>; International non-proprietary name: </a:t>
            </a:r>
            <a:r>
              <a:rPr lang="en-CA" sz="800" err="1">
                <a:latin typeface="Arial" panose="020B0604020202020204" pitchFamily="34" charset="0"/>
                <a:cs typeface="Arial" panose="020B0604020202020204" pitchFamily="34" charset="0"/>
              </a:rPr>
              <a:t>filgrastim</a:t>
            </a:r>
            <a:r>
              <a:rPr lang="en-CA" sz="800">
                <a:latin typeface="Arial" panose="020B0604020202020204" pitchFamily="34" charset="0"/>
                <a:cs typeface="Arial" panose="020B0604020202020204" pitchFamily="34" charset="0"/>
              </a:rPr>
              <a:t>. 2010. Available from: </a:t>
            </a:r>
            <a:r>
              <a:rPr lang="en-CA" sz="800">
                <a:latin typeface="Arial" panose="020B0604020202020204" pitchFamily="34" charset="0"/>
                <a:cs typeface="Arial" panose="020B0604020202020204" pitchFamily="34" charset="0"/>
                <a:hlinkClick r:id="rId8"/>
              </a:rPr>
              <a:t>https://www.ema.europa.eu/documents/assessment-report/nivestim-epar-public-assessment-report_en.pdf </a:t>
            </a:r>
            <a:endParaRPr lang="en-CA" sz="800">
              <a:latin typeface="Arial" panose="020B0604020202020204" pitchFamily="34" charset="0"/>
              <a:cs typeface="Arial" panose="020B0604020202020204" pitchFamily="34" charset="0"/>
            </a:endParaRPr>
          </a:p>
          <a:p>
            <a:pPr marL="111125" indent="-111125" defTabSz="931774">
              <a:buFont typeface="+mj-lt"/>
              <a:buAutoNum type="arabicPeriod"/>
              <a:defRPr/>
            </a:pPr>
            <a:r>
              <a:rPr lang="en-CA" sz="800">
                <a:latin typeface="Arial" panose="020B0604020202020204" pitchFamily="34" charset="0"/>
                <a:cs typeface="Arial" panose="020B0604020202020204" pitchFamily="34" charset="0"/>
              </a:rPr>
              <a:t>European Medicines Agency. Assessment report for </a:t>
            </a:r>
            <a:r>
              <a:rPr lang="en-CA" sz="800" err="1">
                <a:latin typeface="Arial" panose="020B0604020202020204" pitchFamily="34" charset="0"/>
                <a:cs typeface="Arial" panose="020B0604020202020204" pitchFamily="34" charset="0"/>
              </a:rPr>
              <a:t>Ratiograstim</a:t>
            </a:r>
            <a:r>
              <a:rPr lang="en-CA" sz="800">
                <a:latin typeface="Arial" panose="020B0604020202020204" pitchFamily="34" charset="0"/>
                <a:cs typeface="Arial" panose="020B0604020202020204" pitchFamily="34" charset="0"/>
              </a:rPr>
              <a:t>; International non-proprietary name: </a:t>
            </a:r>
            <a:r>
              <a:rPr lang="en-CA" sz="800" err="1">
                <a:latin typeface="Arial" panose="020B0604020202020204" pitchFamily="34" charset="0"/>
                <a:cs typeface="Arial" panose="020B0604020202020204" pitchFamily="34" charset="0"/>
              </a:rPr>
              <a:t>filgrastim</a:t>
            </a:r>
            <a:r>
              <a:rPr lang="en-CA" sz="800">
                <a:latin typeface="Arial" panose="020B0604020202020204" pitchFamily="34" charset="0"/>
                <a:cs typeface="Arial" panose="020B0604020202020204" pitchFamily="34" charset="0"/>
              </a:rPr>
              <a:t>. 2008. Available from: </a:t>
            </a:r>
            <a:r>
              <a:rPr lang="en-CA" sz="800">
                <a:latin typeface="Arial" panose="020B0604020202020204" pitchFamily="34" charset="0"/>
                <a:cs typeface="Arial" panose="020B0604020202020204" pitchFamily="34" charset="0"/>
                <a:hlinkClick r:id="rId9"/>
              </a:rPr>
              <a:t>https://www.ema.europa.eu/documents/assessment-report/ratiograstim-epar-public-assessment-report_en.pdf</a:t>
            </a:r>
            <a:endParaRPr lang="en-CA" sz="800">
              <a:latin typeface="Arial" panose="020B0604020202020204" pitchFamily="34" charset="0"/>
              <a:cs typeface="Arial" panose="020B0604020202020204" pitchFamily="34" charset="0"/>
            </a:endParaRPr>
          </a:p>
        </p:txBody>
      </p:sp>
      <p:sp>
        <p:nvSpPr>
          <p:cNvPr id="3" name="Rectangle 2"/>
          <p:cNvSpPr/>
          <p:nvPr/>
        </p:nvSpPr>
        <p:spPr>
          <a:xfrm>
            <a:off x="306064" y="5379651"/>
            <a:ext cx="3350597" cy="307777"/>
          </a:xfrm>
          <a:prstGeom prst="rect">
            <a:avLst/>
          </a:prstGeom>
        </p:spPr>
        <p:txBody>
          <a:bodyPr wrap="none">
            <a:spAutoFit/>
          </a:bodyPr>
          <a:lstStyle/>
          <a:p>
            <a:r>
              <a:rPr lang="en-CA" sz="1400" b="1">
                <a:latin typeface="Arial" panose="020B0604020202020204" pitchFamily="34" charset="0"/>
                <a:cs typeface="Arial" panose="020B0604020202020204" pitchFamily="34" charset="0"/>
              </a:rPr>
              <a:t>DSN</a:t>
            </a:r>
            <a:r>
              <a:rPr lang="en-CA" sz="1400">
                <a:latin typeface="Arial" panose="020B0604020202020204" pitchFamily="34" charset="0"/>
                <a:cs typeface="Arial" panose="020B0604020202020204" pitchFamily="34" charset="0"/>
              </a:rPr>
              <a:t> – </a:t>
            </a:r>
            <a:r>
              <a:rPr lang="en-CA" sz="1400" u="sng">
                <a:latin typeface="Arial" panose="020B0604020202020204" pitchFamily="34" charset="0"/>
                <a:cs typeface="Arial" panose="020B0604020202020204" pitchFamily="34" charset="0"/>
              </a:rPr>
              <a:t>D</a:t>
            </a:r>
            <a:r>
              <a:rPr lang="en-CA" sz="1400">
                <a:latin typeface="Arial" panose="020B0604020202020204" pitchFamily="34" charset="0"/>
                <a:cs typeface="Arial" panose="020B0604020202020204" pitchFamily="34" charset="0"/>
              </a:rPr>
              <a:t>uration of </a:t>
            </a:r>
            <a:r>
              <a:rPr lang="en-CA" sz="1400" u="sng">
                <a:latin typeface="Arial" panose="020B0604020202020204" pitchFamily="34" charset="0"/>
                <a:cs typeface="Arial" panose="020B0604020202020204" pitchFamily="34" charset="0"/>
              </a:rPr>
              <a:t>S</a:t>
            </a:r>
            <a:r>
              <a:rPr lang="en-CA" sz="1400">
                <a:latin typeface="Arial" panose="020B0604020202020204" pitchFamily="34" charset="0"/>
                <a:cs typeface="Arial" panose="020B0604020202020204" pitchFamily="34" charset="0"/>
              </a:rPr>
              <a:t>evere </a:t>
            </a:r>
            <a:r>
              <a:rPr lang="en-CA" sz="1400" u="sng">
                <a:latin typeface="Arial" panose="020B0604020202020204" pitchFamily="34" charset="0"/>
                <a:cs typeface="Arial" panose="020B0604020202020204" pitchFamily="34" charset="0"/>
              </a:rPr>
              <a:t>N</a:t>
            </a:r>
            <a:r>
              <a:rPr lang="en-CA" sz="1400">
                <a:latin typeface="Arial" panose="020B0604020202020204" pitchFamily="34" charset="0"/>
                <a:cs typeface="Arial" panose="020B0604020202020204" pitchFamily="34" charset="0"/>
              </a:rPr>
              <a:t>eutropenia</a:t>
            </a:r>
          </a:p>
        </p:txBody>
      </p:sp>
      <p:sp>
        <p:nvSpPr>
          <p:cNvPr id="5" name="TextBox 4"/>
          <p:cNvSpPr txBox="1"/>
          <p:nvPr/>
        </p:nvSpPr>
        <p:spPr>
          <a:xfrm>
            <a:off x="6089807" y="5739749"/>
            <a:ext cx="5920962" cy="707886"/>
          </a:xfrm>
          <a:prstGeom prst="rect">
            <a:avLst/>
          </a:prstGeom>
          <a:noFill/>
        </p:spPr>
        <p:txBody>
          <a:bodyPr wrap="square" rtlCol="0">
            <a:spAutoFit/>
          </a:bodyPr>
          <a:lstStyle/>
          <a:p>
            <a:pPr marL="111125" indent="-111125" defTabSz="931774">
              <a:buFont typeface="+mj-lt"/>
              <a:buAutoNum type="arabicPeriod" startAt="3"/>
              <a:defRPr/>
            </a:pPr>
            <a:r>
              <a:rPr lang="en-CA" sz="800">
                <a:latin typeface="Arial" panose="020B0604020202020204" pitchFamily="34" charset="0"/>
                <a:cs typeface="Arial" panose="020B0604020202020204" pitchFamily="34" charset="0"/>
              </a:rPr>
              <a:t>European Medicines Agency. CHMP assessment report for </a:t>
            </a:r>
            <a:r>
              <a:rPr lang="en-CA" sz="800" err="1">
                <a:latin typeface="Arial" panose="020B0604020202020204" pitchFamily="34" charset="0"/>
                <a:cs typeface="Arial" panose="020B0604020202020204" pitchFamily="34" charset="0"/>
              </a:rPr>
              <a:t>Zarzio</a:t>
            </a:r>
            <a:r>
              <a:rPr lang="en-CA" sz="800">
                <a:latin typeface="Arial" panose="020B0604020202020204" pitchFamily="34" charset="0"/>
                <a:cs typeface="Arial" panose="020B0604020202020204" pitchFamily="34" charset="0"/>
              </a:rPr>
              <a:t>; International non-proprietary name: </a:t>
            </a:r>
            <a:r>
              <a:rPr lang="en-CA" sz="800" err="1">
                <a:latin typeface="Arial" panose="020B0604020202020204" pitchFamily="34" charset="0"/>
                <a:cs typeface="Arial" panose="020B0604020202020204" pitchFamily="34" charset="0"/>
              </a:rPr>
              <a:t>filgrastim</a:t>
            </a:r>
            <a:r>
              <a:rPr lang="en-CA" sz="800">
                <a:latin typeface="Arial" panose="020B0604020202020204" pitchFamily="34" charset="0"/>
                <a:cs typeface="Arial" panose="020B0604020202020204" pitchFamily="34" charset="0"/>
              </a:rPr>
              <a:t>. 2008. Available from: </a:t>
            </a:r>
            <a:r>
              <a:rPr lang="en-CA" sz="800">
                <a:latin typeface="Arial" panose="020B0604020202020204" pitchFamily="34" charset="0"/>
                <a:cs typeface="Arial" panose="020B0604020202020204" pitchFamily="34" charset="0"/>
                <a:hlinkClick r:id="rId10"/>
              </a:rPr>
              <a:t>https://www.ema.europa.eu/documents/assessment-report/zarzio-epar-public-assessment-report_en.pdf </a:t>
            </a:r>
            <a:endParaRPr lang="en-CA" sz="800">
              <a:latin typeface="Arial" panose="020B0604020202020204" pitchFamily="34" charset="0"/>
              <a:cs typeface="Arial" panose="020B0604020202020204" pitchFamily="34" charset="0"/>
            </a:endParaRPr>
          </a:p>
          <a:p>
            <a:pPr marL="111125" indent="-111125" defTabSz="931774">
              <a:buFont typeface="+mj-lt"/>
              <a:buAutoNum type="arabicPeriod" startAt="3"/>
              <a:defRPr/>
            </a:pPr>
            <a:r>
              <a:rPr lang="en-CA" sz="800">
                <a:latin typeface="Arial" panose="020B0604020202020204" pitchFamily="34" charset="0"/>
                <a:cs typeface="Arial" panose="020B0604020202020204" pitchFamily="34" charset="0"/>
              </a:rPr>
              <a:t>European Medicines Agency. Assessment report </a:t>
            </a:r>
            <a:r>
              <a:rPr lang="en-CA" sz="800" err="1">
                <a:latin typeface="Arial" panose="020B0604020202020204" pitchFamily="34" charset="0"/>
                <a:cs typeface="Arial" panose="020B0604020202020204" pitchFamily="34" charset="0"/>
              </a:rPr>
              <a:t>Grastofil</a:t>
            </a:r>
            <a:r>
              <a:rPr lang="en-CA" sz="800">
                <a:latin typeface="Arial" panose="020B0604020202020204" pitchFamily="34" charset="0"/>
                <a:cs typeface="Arial" panose="020B0604020202020204" pitchFamily="34" charset="0"/>
              </a:rPr>
              <a:t>; International non-proprietary name: </a:t>
            </a:r>
            <a:r>
              <a:rPr lang="en-CA" sz="800" err="1">
                <a:latin typeface="Arial" panose="020B0604020202020204" pitchFamily="34" charset="0"/>
                <a:cs typeface="Arial" panose="020B0604020202020204" pitchFamily="34" charset="0"/>
              </a:rPr>
              <a:t>filgrastim</a:t>
            </a:r>
            <a:r>
              <a:rPr lang="en-CA" sz="800">
                <a:latin typeface="Arial" panose="020B0604020202020204" pitchFamily="34" charset="0"/>
                <a:cs typeface="Arial" panose="020B0604020202020204" pitchFamily="34" charset="0"/>
              </a:rPr>
              <a:t>. 2013. Available from: </a:t>
            </a:r>
            <a:r>
              <a:rPr lang="en-CA" sz="800">
                <a:latin typeface="Arial" panose="020B0604020202020204" pitchFamily="34" charset="0"/>
                <a:cs typeface="Arial" panose="020B0604020202020204" pitchFamily="34" charset="0"/>
                <a:hlinkClick r:id="rId11"/>
              </a:rPr>
              <a:t>https://www.ema.europa.eu/documents/assessment-report/grastofil-epar-public-assessment-report_en.pdf</a:t>
            </a:r>
            <a:endParaRPr lang="en-US" sz="800">
              <a:latin typeface="Arial" panose="020B0604020202020204" pitchFamily="34" charset="0"/>
              <a:cs typeface="Arial" panose="020B0604020202020204" pitchFamily="34" charset="0"/>
            </a:endParaRPr>
          </a:p>
          <a:p>
            <a:pPr marL="228600" indent="-228600">
              <a:buFont typeface="+mj-lt"/>
              <a:buAutoNum type="arabicPeriod" startAt="3"/>
            </a:pPr>
            <a:endParaRPr lang="en-US" sz="800"/>
          </a:p>
        </p:txBody>
      </p:sp>
      <p:grpSp>
        <p:nvGrpSpPr>
          <p:cNvPr id="20" name="Group 19"/>
          <p:cNvGrpSpPr/>
          <p:nvPr/>
        </p:nvGrpSpPr>
        <p:grpSpPr>
          <a:xfrm>
            <a:off x="330778" y="5034284"/>
            <a:ext cx="8822724" cy="369332"/>
            <a:chOff x="491415" y="4950831"/>
            <a:chExt cx="8822724" cy="369332"/>
          </a:xfrm>
        </p:grpSpPr>
        <p:sp>
          <p:nvSpPr>
            <p:cNvPr id="12" name="TextBox 11"/>
            <p:cNvSpPr txBox="1"/>
            <p:nvPr/>
          </p:nvSpPr>
          <p:spPr>
            <a:xfrm>
              <a:off x="491415" y="4950831"/>
              <a:ext cx="8822724" cy="369332"/>
            </a:xfrm>
            <a:prstGeom prst="rect">
              <a:avLst/>
            </a:prstGeom>
            <a:noFill/>
          </p:spPr>
          <p:txBody>
            <a:bodyPr wrap="square" rtlCol="0" anchor="ctr">
              <a:spAutoFit/>
            </a:bodyPr>
            <a:lstStyle/>
            <a:p>
              <a:r>
                <a:rPr lang="en-CA" sz="1400">
                  <a:latin typeface="Arial" panose="020B0604020202020204" pitchFamily="34" charset="0"/>
                  <a:cs typeface="Arial" panose="020B0604020202020204" pitchFamily="34" charset="0"/>
                </a:rPr>
                <a:t>▲ - Biosimilar approved in the EU    </a:t>
              </a:r>
              <a:r>
                <a:rPr lang="en-CA">
                  <a:latin typeface="Arial" panose="020B0604020202020204" pitchFamily="34" charset="0"/>
                  <a:cs typeface="Arial" panose="020B0604020202020204" pitchFamily="34" charset="0"/>
                </a:rPr>
                <a:t>■</a:t>
              </a:r>
              <a:r>
                <a:rPr lang="en-CA" sz="1400">
                  <a:latin typeface="Arial" panose="020B0604020202020204" pitchFamily="34" charset="0"/>
                  <a:cs typeface="Arial" panose="020B0604020202020204" pitchFamily="34" charset="0"/>
                </a:rPr>
                <a:t> - Biosimilar approved in Canada    </a:t>
              </a:r>
              <a:r>
                <a:rPr lang="en-CA">
                  <a:latin typeface="Arial" panose="020B0604020202020204" pitchFamily="34" charset="0"/>
                  <a:cs typeface="Arial" panose="020B0604020202020204" pitchFamily="34" charset="0"/>
                </a:rPr>
                <a:t>●</a:t>
              </a:r>
              <a:r>
                <a:rPr lang="en-CA" sz="1400">
                  <a:latin typeface="Arial" panose="020B0604020202020204" pitchFamily="34" charset="0"/>
                  <a:cs typeface="Arial" panose="020B0604020202020204" pitchFamily="34" charset="0"/>
                </a:rPr>
                <a:t> - Biosimilar approved in USA</a:t>
              </a:r>
              <a:endParaRPr lang="en-US" sz="1400">
                <a:latin typeface="Arial" panose="020B0604020202020204" pitchFamily="34" charset="0"/>
                <a:cs typeface="Arial" panose="020B0604020202020204" pitchFamily="34" charset="0"/>
              </a:endParaRPr>
            </a:p>
          </p:txBody>
        </p:sp>
        <p:cxnSp>
          <p:nvCxnSpPr>
            <p:cNvPr id="18" name="Straight Connector 17"/>
            <p:cNvCxnSpPr/>
            <p:nvPr/>
          </p:nvCxnSpPr>
          <p:spPr>
            <a:xfrm>
              <a:off x="3344592" y="4993503"/>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62804" y="5005726"/>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7796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6064" y="1781276"/>
            <a:ext cx="11567487" cy="4122248"/>
          </a:xfrm>
        </p:spPr>
        <p:txBody>
          <a:bodyPr>
            <a:noAutofit/>
          </a:bodyPr>
          <a:lstStyle/>
          <a:p>
            <a:r>
              <a:rPr lang="en-CA" dirty="0"/>
              <a:t>Therapeutic oncology </a:t>
            </a:r>
            <a:r>
              <a:rPr lang="en-CA" dirty="0" err="1"/>
              <a:t>biosimilars</a:t>
            </a:r>
            <a:r>
              <a:rPr lang="en-CA" dirty="0"/>
              <a:t> (e.g. rituximab, </a:t>
            </a:r>
            <a:r>
              <a:rPr lang="en-CA" dirty="0" err="1"/>
              <a:t>trastuzumab</a:t>
            </a:r>
            <a:r>
              <a:rPr lang="en-CA" dirty="0"/>
              <a:t>, bevacizumab) need more robust clinical data for approval due to a lack of sensitive endpoints.</a:t>
            </a:r>
          </a:p>
          <a:p>
            <a:pPr>
              <a:spcBef>
                <a:spcPts val="2400"/>
              </a:spcBef>
            </a:pPr>
            <a:r>
              <a:rPr lang="en-CA" dirty="0"/>
              <a:t>Clinical trials must be conducted in a suitable indication that has a:</a:t>
            </a:r>
          </a:p>
          <a:p>
            <a:pPr lvl="1"/>
            <a:r>
              <a:rPr lang="en-CA" dirty="0"/>
              <a:t>Highly sensitive population – e.g. active disease, medication has a large effect on the disease, patient population is immunocompetent (not suppressed).</a:t>
            </a:r>
          </a:p>
          <a:p>
            <a:pPr lvl="1"/>
            <a:r>
              <a:rPr lang="en-CA" dirty="0"/>
              <a:t>Homogeneous population – single disease, with balanced patient characteristics</a:t>
            </a:r>
          </a:p>
          <a:p>
            <a:pPr>
              <a:spcBef>
                <a:spcPts val="2400"/>
              </a:spcBef>
            </a:pPr>
            <a:r>
              <a:rPr lang="en-CA" dirty="0"/>
              <a:t>Equivalence trials are preferred by regulators but non-inferiority trials may be permitted with an appropriate rationale.</a:t>
            </a:r>
            <a:endParaRPr lang="en-US" dirty="0"/>
          </a:p>
        </p:txBody>
      </p:sp>
      <p:sp>
        <p:nvSpPr>
          <p:cNvPr id="3" name="Title 2"/>
          <p:cNvSpPr>
            <a:spLocks noGrp="1"/>
          </p:cNvSpPr>
          <p:nvPr>
            <p:ph type="title"/>
          </p:nvPr>
        </p:nvSpPr>
        <p:spPr/>
        <p:txBody>
          <a:bodyPr/>
          <a:lstStyle/>
          <a:p>
            <a:r>
              <a:rPr lang="en-US"/>
              <a:t>Regulatory Approval Process</a:t>
            </a:r>
          </a:p>
        </p:txBody>
      </p:sp>
      <p:sp>
        <p:nvSpPr>
          <p:cNvPr id="6" name="Text Placeholder 5"/>
          <p:cNvSpPr>
            <a:spLocks noGrp="1"/>
          </p:cNvSpPr>
          <p:nvPr>
            <p:ph type="body" sz="quarter" idx="10"/>
          </p:nvPr>
        </p:nvSpPr>
        <p:spPr/>
        <p:txBody>
          <a:bodyPr/>
          <a:lstStyle/>
          <a:p>
            <a:r>
              <a:rPr lang="en-US" dirty="0"/>
              <a:t>Regulatory Requirements </a:t>
            </a:r>
            <a:endParaRPr lang="en-CA" dirty="0"/>
          </a:p>
        </p:txBody>
      </p:sp>
      <p:graphicFrame>
        <p:nvGraphicFramePr>
          <p:cNvPr id="5" name="Diagram 4"/>
          <p:cNvGraphicFramePr/>
          <p:nvPr>
            <p:extLst>
              <p:ext uri="{D42A27DB-BD31-4B8C-83A1-F6EECF244321}">
                <p14:modId xmlns:p14="http://schemas.microsoft.com/office/powerpoint/2010/main" val="2777674094"/>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06064" y="6037476"/>
            <a:ext cx="9270422" cy="338554"/>
          </a:xfrm>
          <a:prstGeom prst="rect">
            <a:avLst/>
          </a:prstGeom>
          <a:noFill/>
        </p:spPr>
        <p:txBody>
          <a:bodyPr wrap="square" rtlCol="0">
            <a:spAutoFit/>
          </a:bodyPr>
          <a:lstStyle/>
          <a:p>
            <a:r>
              <a:rPr lang="en-US" sz="800">
                <a:latin typeface="Arial"/>
                <a:cs typeface="Calibri"/>
              </a:rPr>
              <a:t>Canada.  Health Canada. Guidance Document: Information and submission requirements for biosimilar biologic drugs. 2016. Available from: </a:t>
            </a:r>
            <a:r>
              <a:rPr lang="en-US" sz="800">
                <a:latin typeface="Arial"/>
                <a:cs typeface="Calibri"/>
                <a:hlinkClick r:id="rId8"/>
              </a:rPr>
              <a:t>https://www.canada.ca/en/health-canada/services/drugs-health-products/biologics-radiopharmaceuticals-genetic-therapies/applications-submissions/guidance-documents/information-submission-requirements-biosimilar-biologic-drugs.html</a:t>
            </a:r>
            <a:endParaRPr lang="en-US" sz="800">
              <a:latin typeface="Arial"/>
              <a:cs typeface="Calibri"/>
            </a:endParaRPr>
          </a:p>
        </p:txBody>
      </p:sp>
    </p:spTree>
    <p:extLst>
      <p:ext uri="{BB962C8B-B14F-4D97-AF65-F5344CB8AC3E}">
        <p14:creationId xmlns:p14="http://schemas.microsoft.com/office/powerpoint/2010/main" val="1036694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4132647"/>
              </p:ext>
            </p:extLst>
          </p:nvPr>
        </p:nvGraphicFramePr>
        <p:xfrm>
          <a:off x="306065" y="1676488"/>
          <a:ext cx="11566849" cy="2192495"/>
        </p:xfrm>
        <a:graphic>
          <a:graphicData uri="http://schemas.openxmlformats.org/drawingml/2006/table">
            <a:tbl>
              <a:tblPr firstRow="1" bandRow="1">
                <a:tableStyleId>{5C22544A-7EE6-4342-B048-85BDC9FD1C3A}</a:tableStyleId>
              </a:tblPr>
              <a:tblGrid>
                <a:gridCol w="2891713">
                  <a:extLst>
                    <a:ext uri="{9D8B030D-6E8A-4147-A177-3AD203B41FA5}">
                      <a16:colId xmlns:a16="http://schemas.microsoft.com/office/drawing/2014/main" val="1025628269"/>
                    </a:ext>
                  </a:extLst>
                </a:gridCol>
                <a:gridCol w="2891712">
                  <a:extLst>
                    <a:ext uri="{9D8B030D-6E8A-4147-A177-3AD203B41FA5}">
                      <a16:colId xmlns:a16="http://schemas.microsoft.com/office/drawing/2014/main" val="861345661"/>
                    </a:ext>
                  </a:extLst>
                </a:gridCol>
                <a:gridCol w="2891712">
                  <a:extLst>
                    <a:ext uri="{9D8B030D-6E8A-4147-A177-3AD203B41FA5}">
                      <a16:colId xmlns:a16="http://schemas.microsoft.com/office/drawing/2014/main" val="3026354833"/>
                    </a:ext>
                  </a:extLst>
                </a:gridCol>
                <a:gridCol w="2891712">
                  <a:extLst>
                    <a:ext uri="{9D8B030D-6E8A-4147-A177-3AD203B41FA5}">
                      <a16:colId xmlns:a16="http://schemas.microsoft.com/office/drawing/2014/main" val="2006692441"/>
                    </a:ext>
                  </a:extLst>
                </a:gridCol>
              </a:tblGrid>
              <a:tr h="932713">
                <a:tc rowSpan="2">
                  <a:txBody>
                    <a:bodyPr/>
                    <a:lstStyle/>
                    <a:p>
                      <a:pPr algn="ctr"/>
                      <a:r>
                        <a:rPr lang="en-CA" sz="2800" b="1">
                          <a:solidFill>
                            <a:schemeClr val="tx1">
                              <a:lumMod val="85000"/>
                              <a:lumOff val="15000"/>
                            </a:schemeClr>
                          </a:solidFill>
                          <a:latin typeface="Arial" panose="020B0604020202020204" pitchFamily="34" charset="0"/>
                          <a:cs typeface="Arial" panose="020B0604020202020204" pitchFamily="34" charset="0"/>
                        </a:rPr>
                        <a:t>Inferiority</a:t>
                      </a:r>
                      <a:endParaRPr lang="en-US" sz="2800" b="1">
                        <a:solidFill>
                          <a:schemeClr val="tx1">
                            <a:lumMod val="85000"/>
                            <a:lumOff val="15000"/>
                          </a:schemeClr>
                        </a:solidFill>
                        <a:latin typeface="Arial" panose="020B0604020202020204" pitchFamily="34" charset="0"/>
                        <a:cs typeface="Arial" panose="020B0604020202020204" pitchFamily="34" charset="0"/>
                      </a:endParaRP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CA" sz="2800" b="0">
                          <a:solidFill>
                            <a:schemeClr val="tx1">
                              <a:lumMod val="85000"/>
                              <a:lumOff val="15000"/>
                            </a:schemeClr>
                          </a:solidFill>
                          <a:latin typeface="Arial" panose="020B0604020202020204" pitchFamily="34" charset="0"/>
                          <a:cs typeface="Arial" panose="020B0604020202020204" pitchFamily="34" charset="0"/>
                        </a:rPr>
                        <a:t>Non-inferior</a:t>
                      </a:r>
                      <a:endParaRPr lang="en-US" sz="2800" b="0">
                        <a:solidFill>
                          <a:schemeClr val="tx1">
                            <a:lumMod val="85000"/>
                            <a:lumOff val="15000"/>
                          </a:schemeClr>
                        </a:solidFill>
                        <a:latin typeface="Arial" panose="020B0604020202020204" pitchFamily="34" charset="0"/>
                        <a:cs typeface="Arial" panose="020B0604020202020204" pitchFamily="34" charset="0"/>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800" b="0">
                        <a:solidFill>
                          <a:schemeClr val="tx1">
                            <a:lumMod val="85000"/>
                            <a:lumOff val="1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rowSpan="2">
                  <a:txBody>
                    <a:bodyPr/>
                    <a:lstStyle/>
                    <a:p>
                      <a:pPr algn="ctr"/>
                      <a:r>
                        <a:rPr lang="en-CA" sz="2800" b="1">
                          <a:solidFill>
                            <a:schemeClr val="tx1">
                              <a:lumMod val="85000"/>
                              <a:lumOff val="15000"/>
                            </a:schemeClr>
                          </a:solidFill>
                          <a:latin typeface="Arial" panose="020B0604020202020204" pitchFamily="34" charset="0"/>
                          <a:cs typeface="Arial" panose="020B0604020202020204" pitchFamily="34" charset="0"/>
                        </a:rPr>
                        <a:t>Superiority</a:t>
                      </a:r>
                      <a:endParaRPr lang="en-US" sz="2800" b="1">
                        <a:solidFill>
                          <a:schemeClr val="tx1">
                            <a:lumMod val="85000"/>
                            <a:lumOff val="1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45776786"/>
                  </a:ext>
                </a:extLst>
              </a:tr>
              <a:tr h="1259782">
                <a:tc vMerge="1">
                  <a:txBody>
                    <a:bodyPr/>
                    <a:lstStyle/>
                    <a:p>
                      <a:endParaRPr lang="en-US"/>
                    </a:p>
                  </a:txBody>
                  <a:tcPr/>
                </a:tc>
                <a:tc gridSpan="2">
                  <a:txBody>
                    <a:bodyPr/>
                    <a:lstStyle/>
                    <a:p>
                      <a:pPr algn="ctr"/>
                      <a:r>
                        <a:rPr lang="en-CA" sz="2800" b="0">
                          <a:latin typeface="Arial" panose="020B0604020202020204" pitchFamily="34" charset="0"/>
                          <a:cs typeface="Arial" panose="020B0604020202020204" pitchFamily="34" charset="0"/>
                        </a:rPr>
                        <a:t>Equivalence</a:t>
                      </a:r>
                      <a:endParaRPr lang="en-US" sz="2800" b="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7E0"/>
                    </a:solidFill>
                  </a:tcPr>
                </a:tc>
                <a:tc hMerge="1">
                  <a:txBody>
                    <a:bodyPr/>
                    <a:lstStyle/>
                    <a:p>
                      <a:pPr algn="ctr"/>
                      <a:endParaRPr lang="en-US"/>
                    </a:p>
                  </a:txBody>
                  <a:tcPr anchor="ctr"/>
                </a:tc>
                <a:tc vMerge="1">
                  <a:txBody>
                    <a:bodyPr/>
                    <a:lstStyle/>
                    <a:p>
                      <a:endParaRPr lang="en-US"/>
                    </a:p>
                  </a:txBody>
                  <a:tcPr/>
                </a:tc>
                <a:extLst>
                  <a:ext uri="{0D108BD9-81ED-4DB2-BD59-A6C34878D82A}">
                    <a16:rowId xmlns:a16="http://schemas.microsoft.com/office/drawing/2014/main" val="858720319"/>
                  </a:ext>
                </a:extLst>
              </a:tr>
            </a:tbl>
          </a:graphicData>
        </a:graphic>
      </p:graphicFrame>
      <p:sp>
        <p:nvSpPr>
          <p:cNvPr id="3" name="Title 2"/>
          <p:cNvSpPr>
            <a:spLocks noGrp="1"/>
          </p:cNvSpPr>
          <p:nvPr>
            <p:ph type="title"/>
          </p:nvPr>
        </p:nvSpPr>
        <p:spPr/>
        <p:txBody>
          <a:bodyPr/>
          <a:lstStyle/>
          <a:p>
            <a:r>
              <a:rPr lang="en-US"/>
              <a:t>Regulatory Approval Process</a:t>
            </a:r>
          </a:p>
        </p:txBody>
      </p:sp>
      <p:sp>
        <p:nvSpPr>
          <p:cNvPr id="4" name="Text Placeholder 3"/>
          <p:cNvSpPr>
            <a:spLocks noGrp="1"/>
          </p:cNvSpPr>
          <p:nvPr>
            <p:ph type="body" sz="quarter" idx="10"/>
          </p:nvPr>
        </p:nvSpPr>
        <p:spPr>
          <a:xfrm>
            <a:off x="306065" y="1060281"/>
            <a:ext cx="11567486" cy="412644"/>
          </a:xfrm>
        </p:spPr>
        <p:txBody>
          <a:bodyPr/>
          <a:lstStyle/>
          <a:p>
            <a:r>
              <a:rPr lang="en-US"/>
              <a:t>Equivalence vs. Non-inferiority </a:t>
            </a:r>
            <a:endParaRPr lang="en-CA"/>
          </a:p>
        </p:txBody>
      </p:sp>
      <p:cxnSp>
        <p:nvCxnSpPr>
          <p:cNvPr id="7" name="Straight Connector 6"/>
          <p:cNvCxnSpPr/>
          <p:nvPr/>
        </p:nvCxnSpPr>
        <p:spPr>
          <a:xfrm flipV="1">
            <a:off x="306065" y="4098628"/>
            <a:ext cx="11566848" cy="15296"/>
          </a:xfrm>
          <a:prstGeom prst="line">
            <a:avLst/>
          </a:prstGeom>
          <a:ln w="38100">
            <a:solidFill>
              <a:schemeClr val="tx1"/>
            </a:solidFill>
            <a:prstDash val="sys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862012" y="4154495"/>
            <a:ext cx="6348444" cy="600709"/>
            <a:chOff x="2885918" y="4269906"/>
            <a:chExt cx="6348444" cy="600709"/>
          </a:xfrm>
        </p:grpSpPr>
        <p:sp>
          <p:nvSpPr>
            <p:cNvPr id="10" name="TextBox 9"/>
            <p:cNvSpPr txBox="1"/>
            <p:nvPr/>
          </p:nvSpPr>
          <p:spPr>
            <a:xfrm>
              <a:off x="8629709" y="4279332"/>
              <a:ext cx="604653" cy="584775"/>
            </a:xfrm>
            <a:prstGeom prst="rect">
              <a:avLst/>
            </a:prstGeom>
            <a:noFill/>
          </p:spPr>
          <p:txBody>
            <a:bodyPr wrap="none" rtlCol="0">
              <a:spAutoFit/>
            </a:bodyPr>
            <a:lstStyle/>
            <a:p>
              <a:r>
                <a:rPr lang="en-CA" sz="3200"/>
                <a:t>+</a:t>
              </a:r>
              <a:r>
                <a:rPr lang="el-GR" sz="3200"/>
                <a:t>δ</a:t>
              </a:r>
              <a:endParaRPr lang="en-US"/>
            </a:p>
          </p:txBody>
        </p:sp>
        <p:sp>
          <p:nvSpPr>
            <p:cNvPr id="11" name="TextBox 10"/>
            <p:cNvSpPr txBox="1"/>
            <p:nvPr/>
          </p:nvSpPr>
          <p:spPr>
            <a:xfrm>
              <a:off x="2885918" y="4285840"/>
              <a:ext cx="524503" cy="584775"/>
            </a:xfrm>
            <a:prstGeom prst="rect">
              <a:avLst/>
            </a:prstGeom>
            <a:noFill/>
          </p:spPr>
          <p:txBody>
            <a:bodyPr wrap="none" rtlCol="0">
              <a:spAutoFit/>
            </a:bodyPr>
            <a:lstStyle/>
            <a:p>
              <a:r>
                <a:rPr lang="en-CA" sz="3200"/>
                <a:t>-</a:t>
              </a:r>
              <a:r>
                <a:rPr lang="el-GR" sz="3200"/>
                <a:t>δ</a:t>
              </a:r>
              <a:endParaRPr lang="en-US"/>
            </a:p>
          </p:txBody>
        </p:sp>
        <p:sp>
          <p:nvSpPr>
            <p:cNvPr id="12" name="TextBox 11"/>
            <p:cNvSpPr txBox="1"/>
            <p:nvPr/>
          </p:nvSpPr>
          <p:spPr>
            <a:xfrm>
              <a:off x="5911912" y="4269906"/>
              <a:ext cx="393056" cy="584775"/>
            </a:xfrm>
            <a:prstGeom prst="rect">
              <a:avLst/>
            </a:prstGeom>
            <a:noFill/>
          </p:spPr>
          <p:txBody>
            <a:bodyPr wrap="none" rtlCol="0">
              <a:spAutoFit/>
            </a:bodyPr>
            <a:lstStyle/>
            <a:p>
              <a:r>
                <a:rPr lang="en-CA" sz="3200"/>
                <a:t>0</a:t>
              </a:r>
              <a:endParaRPr lang="en-US" sz="3200"/>
            </a:p>
          </p:txBody>
        </p:sp>
      </p:grpSp>
      <p:sp>
        <p:nvSpPr>
          <p:cNvPr id="15" name="TextBox 14"/>
          <p:cNvSpPr txBox="1"/>
          <p:nvPr/>
        </p:nvSpPr>
        <p:spPr>
          <a:xfrm>
            <a:off x="2304514" y="4678638"/>
            <a:ext cx="7582973" cy="523220"/>
          </a:xfrm>
          <a:prstGeom prst="rect">
            <a:avLst/>
          </a:prstGeom>
          <a:noFill/>
        </p:spPr>
        <p:txBody>
          <a:bodyPr wrap="none" rtlCol="0" anchor="ctr">
            <a:spAutoFit/>
          </a:bodyPr>
          <a:lstStyle/>
          <a:p>
            <a:r>
              <a:rPr lang="en-CA" sz="2800">
                <a:latin typeface="Arial" panose="020B0604020202020204" pitchFamily="34" charset="0"/>
                <a:cs typeface="Arial" panose="020B0604020202020204" pitchFamily="34" charset="0"/>
              </a:rPr>
              <a:t>Experimental Treatment – Standard Treatment</a:t>
            </a:r>
            <a:endParaRPr lang="en-US" sz="2800">
              <a:latin typeface="Arial" panose="020B0604020202020204" pitchFamily="34" charset="0"/>
              <a:cs typeface="Arial" panose="020B0604020202020204" pitchFamily="34" charset="0"/>
            </a:endParaRPr>
          </a:p>
        </p:txBody>
      </p:sp>
      <p:sp>
        <p:nvSpPr>
          <p:cNvPr id="23" name="TextBox 22"/>
          <p:cNvSpPr txBox="1"/>
          <p:nvPr/>
        </p:nvSpPr>
        <p:spPr>
          <a:xfrm>
            <a:off x="1617851" y="5172389"/>
            <a:ext cx="8956298" cy="523220"/>
          </a:xfrm>
          <a:prstGeom prst="rect">
            <a:avLst/>
          </a:prstGeom>
          <a:noFill/>
        </p:spPr>
        <p:txBody>
          <a:bodyPr wrap="none" rtlCol="0" anchor="ctr">
            <a:spAutoFit/>
          </a:bodyPr>
          <a:lstStyle/>
          <a:p>
            <a:r>
              <a:rPr lang="el-GR" sz="2800">
                <a:latin typeface="Arial" panose="020B0604020202020204" pitchFamily="34" charset="0"/>
                <a:cs typeface="Arial" panose="020B0604020202020204" pitchFamily="34" charset="0"/>
              </a:rPr>
              <a:t>δ</a:t>
            </a:r>
            <a:r>
              <a:rPr lang="en-CA" sz="2800">
                <a:latin typeface="Arial" panose="020B0604020202020204" pitchFamily="34" charset="0"/>
                <a:cs typeface="Arial" panose="020B0604020202020204" pitchFamily="34" charset="0"/>
              </a:rPr>
              <a:t> = pre-specified margin of equivalence / non-inferiority</a:t>
            </a:r>
            <a:endParaRPr lang="en-US" sz="2800">
              <a:latin typeface="Arial" panose="020B0604020202020204" pitchFamily="34" charset="0"/>
              <a:cs typeface="Arial" panose="020B0604020202020204" pitchFamily="34" charset="0"/>
            </a:endParaRPr>
          </a:p>
        </p:txBody>
      </p:sp>
      <p:cxnSp>
        <p:nvCxnSpPr>
          <p:cNvPr id="6" name="Straight Connector 5"/>
          <p:cNvCxnSpPr/>
          <p:nvPr/>
        </p:nvCxnSpPr>
        <p:spPr>
          <a:xfrm>
            <a:off x="6087095" y="4119636"/>
            <a:ext cx="808" cy="137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437690" y="2873653"/>
            <a:ext cx="4320000" cy="0"/>
          </a:xfrm>
          <a:prstGeom prst="straightConnector1">
            <a:avLst/>
          </a:prstGeom>
          <a:ln w="38100">
            <a:solidFill>
              <a:schemeClr val="tx1"/>
            </a:solidFill>
            <a:prstDash val="sysDot"/>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81971" y="3642475"/>
            <a:ext cx="3240000" cy="0"/>
          </a:xfrm>
          <a:prstGeom prst="straightConnector1">
            <a:avLst/>
          </a:prstGeom>
          <a:ln w="38100">
            <a:solidFill>
              <a:schemeClr val="tx1"/>
            </a:solidFill>
            <a:prstDash val="sysDot"/>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48903" y="2301934"/>
            <a:ext cx="2160000" cy="0"/>
          </a:xfrm>
          <a:prstGeom prst="straightConnector1">
            <a:avLst/>
          </a:prstGeom>
          <a:ln w="38100">
            <a:solidFill>
              <a:schemeClr val="tx1"/>
            </a:solidFill>
            <a:prstDash val="sysDot"/>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10552" y="5726001"/>
            <a:ext cx="9494907" cy="369332"/>
          </a:xfrm>
          <a:prstGeom prst="rect">
            <a:avLst/>
          </a:prstGeom>
          <a:noFill/>
        </p:spPr>
        <p:txBody>
          <a:bodyPr wrap="none" rtlCol="0">
            <a:spAutoFit/>
          </a:bodyPr>
          <a:lstStyle/>
          <a:p>
            <a:r>
              <a:rPr lang="en-CA">
                <a:latin typeface="Arial" panose="020B0604020202020204" pitchFamily="34" charset="0"/>
                <a:cs typeface="Arial" panose="020B0604020202020204" pitchFamily="34" charset="0"/>
              </a:rPr>
              <a:t>*Double headed arrows within represent theoretical confidence intervals from a clinical trial.</a:t>
            </a:r>
            <a:endParaRPr lang="en-US">
              <a:latin typeface="Arial" panose="020B0604020202020204" pitchFamily="34" charset="0"/>
              <a:cs typeface="Arial" panose="020B0604020202020204" pitchFamily="34" charset="0"/>
            </a:endParaRPr>
          </a:p>
        </p:txBody>
      </p:sp>
      <p:graphicFrame>
        <p:nvGraphicFramePr>
          <p:cNvPr id="22" name="Diagram 21"/>
          <p:cNvGraphicFramePr/>
          <p:nvPr>
            <p:extLst>
              <p:ext uri="{D42A27DB-BD31-4B8C-83A1-F6EECF244321}">
                <p14:modId xmlns:p14="http://schemas.microsoft.com/office/powerpoint/2010/main" val="882095417"/>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0" name="Straight Connector 29"/>
          <p:cNvCxnSpPr/>
          <p:nvPr/>
        </p:nvCxnSpPr>
        <p:spPr>
          <a:xfrm>
            <a:off x="9007417" y="4123752"/>
            <a:ext cx="808" cy="137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187370" y="4123752"/>
            <a:ext cx="808" cy="137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738157" y="3486686"/>
            <a:ext cx="0" cy="31157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81971" y="3512749"/>
            <a:ext cx="0" cy="31157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76096" y="2717864"/>
            <a:ext cx="0" cy="31157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437690" y="2717864"/>
            <a:ext cx="0" cy="31157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48903" y="2132436"/>
            <a:ext cx="0" cy="31157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08903" y="2132436"/>
            <a:ext cx="0" cy="31157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664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a:t>Regulatory Approval Process</a:t>
            </a:r>
          </a:p>
        </p:txBody>
      </p:sp>
      <p:sp>
        <p:nvSpPr>
          <p:cNvPr id="13" name="Text Placeholder 12"/>
          <p:cNvSpPr>
            <a:spLocks noGrp="1"/>
          </p:cNvSpPr>
          <p:nvPr>
            <p:ph type="body" sz="quarter" idx="10"/>
          </p:nvPr>
        </p:nvSpPr>
        <p:spPr>
          <a:xfrm>
            <a:off x="306065" y="1055339"/>
            <a:ext cx="11567486" cy="412644"/>
          </a:xfrm>
        </p:spPr>
        <p:txBody>
          <a:bodyPr/>
          <a:lstStyle/>
          <a:p>
            <a:r>
              <a:rPr lang="en-CA"/>
              <a:t>Clinical Summary of Phase III rituximab Studies</a:t>
            </a:r>
          </a:p>
        </p:txBody>
      </p:sp>
      <p:graphicFrame>
        <p:nvGraphicFramePr>
          <p:cNvPr id="5" name="Content Placeholder 5"/>
          <p:cNvGraphicFramePr>
            <a:graphicFrameLocks/>
          </p:cNvGraphicFramePr>
          <p:nvPr>
            <p:extLst>
              <p:ext uri="{D42A27DB-BD31-4B8C-83A1-F6EECF244321}">
                <p14:modId xmlns:p14="http://schemas.microsoft.com/office/powerpoint/2010/main" val="575207365"/>
              </p:ext>
            </p:extLst>
          </p:nvPr>
        </p:nvGraphicFramePr>
        <p:xfrm>
          <a:off x="408433" y="1700378"/>
          <a:ext cx="11375135" cy="3226059"/>
        </p:xfrm>
        <a:graphic>
          <a:graphicData uri="http://schemas.openxmlformats.org/drawingml/2006/table">
            <a:tbl>
              <a:tblPr firstRow="1" bandRow="1">
                <a:tableStyleId>{5940675A-B579-460E-94D1-54222C63F5DA}</a:tableStyleId>
              </a:tblPr>
              <a:tblGrid>
                <a:gridCol w="2137059">
                  <a:extLst>
                    <a:ext uri="{9D8B030D-6E8A-4147-A177-3AD203B41FA5}">
                      <a16:colId xmlns:a16="http://schemas.microsoft.com/office/drawing/2014/main" val="3697309949"/>
                    </a:ext>
                  </a:extLst>
                </a:gridCol>
                <a:gridCol w="2508422">
                  <a:extLst>
                    <a:ext uri="{9D8B030D-6E8A-4147-A177-3AD203B41FA5}">
                      <a16:colId xmlns:a16="http://schemas.microsoft.com/office/drawing/2014/main" val="4188601438"/>
                    </a:ext>
                  </a:extLst>
                </a:gridCol>
                <a:gridCol w="2100648">
                  <a:extLst>
                    <a:ext uri="{9D8B030D-6E8A-4147-A177-3AD203B41FA5}">
                      <a16:colId xmlns:a16="http://schemas.microsoft.com/office/drawing/2014/main" val="3029723991"/>
                    </a:ext>
                  </a:extLst>
                </a:gridCol>
                <a:gridCol w="2302478">
                  <a:extLst>
                    <a:ext uri="{9D8B030D-6E8A-4147-A177-3AD203B41FA5}">
                      <a16:colId xmlns:a16="http://schemas.microsoft.com/office/drawing/2014/main" val="3829228171"/>
                    </a:ext>
                  </a:extLst>
                </a:gridCol>
                <a:gridCol w="2326528">
                  <a:extLst>
                    <a:ext uri="{9D8B030D-6E8A-4147-A177-3AD203B41FA5}">
                      <a16:colId xmlns:a16="http://schemas.microsoft.com/office/drawing/2014/main" val="448228512"/>
                    </a:ext>
                  </a:extLst>
                </a:gridCol>
              </a:tblGrid>
              <a:tr h="796339">
                <a:tc>
                  <a:txBody>
                    <a:bodyPr/>
                    <a:lstStyle/>
                    <a:p>
                      <a:endParaRPr lang="en-US" sz="20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err="1">
                          <a:latin typeface="Arial" panose="020B0604020202020204" pitchFamily="34" charset="0"/>
                          <a:cs typeface="Arial" panose="020B0604020202020204" pitchFamily="34" charset="0"/>
                        </a:rPr>
                        <a:t>Blitzima</a:t>
                      </a:r>
                      <a:r>
                        <a:rPr lang="en-CA" sz="1600" baseline="30000">
                          <a:latin typeface="Arial" panose="020B0604020202020204" pitchFamily="34" charset="0"/>
                          <a:cs typeface="Arial" panose="020B0604020202020204" pitchFamily="34" charset="0"/>
                        </a:rPr>
                        <a:t>▲</a:t>
                      </a:r>
                      <a:r>
                        <a:rPr lang="en-US" sz="1600" b="1" baseline="0">
                          <a:latin typeface="Arial" panose="020B0604020202020204" pitchFamily="34" charset="0"/>
                          <a:cs typeface="Arial" panose="020B0604020202020204" pitchFamily="34" charset="0"/>
                        </a:rPr>
                        <a:t>/</a:t>
                      </a:r>
                      <a:r>
                        <a:rPr lang="en-US" sz="1600" b="1" baseline="0" err="1">
                          <a:latin typeface="Arial" panose="020B0604020202020204" pitchFamily="34" charset="0"/>
                          <a:cs typeface="Arial" panose="020B0604020202020204" pitchFamily="34" charset="0"/>
                        </a:rPr>
                        <a:t>Ritemvia</a:t>
                      </a:r>
                      <a:r>
                        <a:rPr lang="en-CA" sz="1600" baseline="30000">
                          <a:latin typeface="Arial" panose="020B0604020202020204" pitchFamily="34" charset="0"/>
                          <a:cs typeface="Arial" panose="020B0604020202020204" pitchFamily="34" charset="0"/>
                        </a:rPr>
                        <a:t>▲</a:t>
                      </a:r>
                      <a:r>
                        <a:rPr lang="en-US" sz="1600" b="1" baseline="0">
                          <a:latin typeface="Arial" panose="020B0604020202020204" pitchFamily="34" charset="0"/>
                          <a:cs typeface="Arial" panose="020B0604020202020204" pitchFamily="34" charset="0"/>
                        </a:rPr>
                        <a:t> </a:t>
                      </a:r>
                      <a:r>
                        <a:rPr lang="en-US" sz="1600" b="1" baseline="0" err="1">
                          <a:latin typeface="Arial" panose="020B0604020202020204" pitchFamily="34" charset="0"/>
                          <a:cs typeface="Arial" panose="020B0604020202020204" pitchFamily="34" charset="0"/>
                        </a:rPr>
                        <a:t>Rituzena</a:t>
                      </a:r>
                      <a:r>
                        <a:rPr lang="en-CA" sz="1600" baseline="30000">
                          <a:latin typeface="Arial" panose="020B0604020202020204" pitchFamily="34" charset="0"/>
                          <a:cs typeface="Arial" panose="020B0604020202020204" pitchFamily="34" charset="0"/>
                        </a:rPr>
                        <a:t>▲</a:t>
                      </a:r>
                      <a:r>
                        <a:rPr lang="en-US" sz="1600" b="1" baseline="0">
                          <a:latin typeface="Arial" panose="020B0604020202020204" pitchFamily="34" charset="0"/>
                          <a:cs typeface="Arial" panose="020B0604020202020204" pitchFamily="34" charset="0"/>
                        </a:rPr>
                        <a:t>/</a:t>
                      </a:r>
                      <a:r>
                        <a:rPr lang="en-US" sz="1600" b="1" baseline="0" err="1">
                          <a:latin typeface="Arial" panose="020B0604020202020204" pitchFamily="34" charset="0"/>
                          <a:cs typeface="Arial" panose="020B0604020202020204" pitchFamily="34" charset="0"/>
                        </a:rPr>
                        <a:t>Truxima</a:t>
                      </a:r>
                      <a:r>
                        <a:rPr lang="en-CA" sz="1600" baseline="30000">
                          <a:latin typeface="Arial" panose="020B0604020202020204" pitchFamily="34" charset="0"/>
                          <a:cs typeface="Arial" panose="020B0604020202020204" pitchFamily="34" charset="0"/>
                        </a:rPr>
                        <a:t>▲</a:t>
                      </a:r>
                      <a:r>
                        <a:rPr lang="en-CA" sz="1600" b="1" baseline="30000">
                          <a:latin typeface="Arial" panose="020B0604020202020204" pitchFamily="34" charset="0"/>
                          <a:cs typeface="Arial" panose="020B0604020202020204" pitchFamily="34" charset="0"/>
                        </a:rPr>
                        <a:t>,</a:t>
                      </a:r>
                      <a:r>
                        <a:rPr lang="en-CA" sz="1600" baseline="30000">
                          <a:latin typeface="Arial" panose="020B0604020202020204" pitchFamily="34" charset="0"/>
                          <a:cs typeface="Arial" panose="020B0604020202020204" pitchFamily="34" charset="0"/>
                        </a:rPr>
                        <a:t> </a:t>
                      </a:r>
                      <a:r>
                        <a:rPr lang="en-CA" sz="1800" baseline="30000">
                          <a:latin typeface="Arial" panose="020B0604020202020204" pitchFamily="34" charset="0"/>
                          <a:cs typeface="Arial" panose="020B0604020202020204" pitchFamily="34" charset="0"/>
                        </a:rPr>
                        <a:t>●</a:t>
                      </a:r>
                      <a:r>
                        <a:rPr lang="en-CA" sz="1600" b="1" baseline="30000">
                          <a:latin typeface="Arial" panose="020B0604020202020204" pitchFamily="34" charset="0"/>
                          <a:cs typeface="Arial" panose="020B0604020202020204" pitchFamily="34" charset="0"/>
                        </a:rPr>
                        <a:t>,</a:t>
                      </a:r>
                      <a:r>
                        <a:rPr lang="en-CA" sz="1600" baseline="30000">
                          <a:latin typeface="Arial" panose="020B0604020202020204" pitchFamily="34" charset="0"/>
                          <a:cs typeface="Arial" panose="020B0604020202020204" pitchFamily="34" charset="0"/>
                        </a:rPr>
                        <a:t> </a:t>
                      </a:r>
                      <a:r>
                        <a:rPr lang="en-CA" sz="1800" baseline="30000">
                          <a:latin typeface="Arial" panose="020B0604020202020204" pitchFamily="34" charset="0"/>
                          <a:cs typeface="Arial" panose="020B0604020202020204" pitchFamily="34" charset="0"/>
                        </a:rPr>
                        <a:t>■</a:t>
                      </a:r>
                      <a:r>
                        <a:rPr lang="en-CA" sz="1600" b="1" baseline="30000">
                          <a:latin typeface="Arial" panose="020B0604020202020204" pitchFamily="34" charset="0"/>
                          <a:cs typeface="Arial" panose="020B0604020202020204" pitchFamily="34" charset="0"/>
                        </a:rPr>
                        <a:t> </a:t>
                      </a:r>
                      <a:endParaRPr lang="en-US" sz="1600" b="1"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CA" sz="1600" b="1" baseline="0">
                          <a:latin typeface="Arial" panose="020B0604020202020204" pitchFamily="34" charset="0"/>
                          <a:cs typeface="Arial" panose="020B0604020202020204" pitchFamily="34" charset="0"/>
                        </a:rPr>
                        <a:t>Rituxan/</a:t>
                      </a:r>
                      <a:r>
                        <a:rPr lang="en-CA" sz="1600" b="1" baseline="0" err="1">
                          <a:latin typeface="Arial" panose="020B0604020202020204" pitchFamily="34" charset="0"/>
                          <a:cs typeface="Arial" panose="020B0604020202020204" pitchFamily="34" charset="0"/>
                        </a:rPr>
                        <a:t>MabThera</a:t>
                      </a:r>
                      <a:endParaRPr lang="en-CA" sz="1600" b="1"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US" sz="1600" b="1" baseline="0" err="1">
                          <a:latin typeface="Arial" panose="020B0604020202020204" pitchFamily="34" charset="0"/>
                          <a:cs typeface="Arial" panose="020B0604020202020204" pitchFamily="34" charset="0"/>
                        </a:rPr>
                        <a:t>Rixathon</a:t>
                      </a:r>
                      <a:r>
                        <a:rPr lang="en-CA" sz="1600" baseline="30000">
                          <a:latin typeface="Arial" panose="020B0604020202020204" pitchFamily="34" charset="0"/>
                          <a:cs typeface="Arial" panose="020B0604020202020204" pitchFamily="34" charset="0"/>
                        </a:rPr>
                        <a:t>▲</a:t>
                      </a:r>
                      <a:r>
                        <a:rPr lang="en-US" sz="1600" b="1" baseline="0">
                          <a:latin typeface="Arial" panose="020B0604020202020204" pitchFamily="34" charset="0"/>
                          <a:cs typeface="Arial" panose="020B0604020202020204" pitchFamily="34" charset="0"/>
                        </a:rPr>
                        <a:t>/</a:t>
                      </a:r>
                      <a:r>
                        <a:rPr lang="en-US" sz="1600" b="1" baseline="0" err="1">
                          <a:latin typeface="Arial" panose="020B0604020202020204" pitchFamily="34" charset="0"/>
                          <a:cs typeface="Arial" panose="020B0604020202020204" pitchFamily="34" charset="0"/>
                        </a:rPr>
                        <a:t>Riximyo</a:t>
                      </a:r>
                      <a:r>
                        <a:rPr lang="en-CA" sz="1600" baseline="30000">
                          <a:latin typeface="Arial" panose="020B0604020202020204" pitchFamily="34" charset="0"/>
                          <a:cs typeface="Arial" panose="020B0604020202020204" pitchFamily="34" charset="0"/>
                        </a:rPr>
                        <a:t>▲</a:t>
                      </a:r>
                      <a:endParaRPr lang="en-US" sz="1600" b="1"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CA" sz="1600" b="1" baseline="0" err="1">
                          <a:latin typeface="Arial" panose="020B0604020202020204" pitchFamily="34" charset="0"/>
                          <a:cs typeface="Arial" panose="020B0604020202020204" pitchFamily="34" charset="0"/>
                        </a:rPr>
                        <a:t>Rituxan</a:t>
                      </a:r>
                      <a:r>
                        <a:rPr lang="en-CA" sz="1600" b="1" baseline="0">
                          <a:latin typeface="Arial" panose="020B0604020202020204" pitchFamily="34" charset="0"/>
                          <a:cs typeface="Arial" panose="020B0604020202020204" pitchFamily="34" charset="0"/>
                        </a:rPr>
                        <a:t> SC</a:t>
                      </a: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1215047311"/>
                  </a:ext>
                </a:extLst>
              </a:tr>
              <a:tr h="607430">
                <a:tc>
                  <a:txBody>
                    <a:bodyPr/>
                    <a:lstStyle/>
                    <a:p>
                      <a:r>
                        <a:rPr lang="en-CA">
                          <a:latin typeface="Arial" panose="020B0604020202020204" pitchFamily="34" charset="0"/>
                          <a:cs typeface="Arial" panose="020B0604020202020204" pitchFamily="34" charset="0"/>
                        </a:rPr>
                        <a:t>Hypothesis</a:t>
                      </a:r>
                      <a:endParaRPr lang="en-US">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en-CA" sz="1800" baseline="0">
                          <a:latin typeface="Arial" panose="020B0604020202020204" pitchFamily="34" charset="0"/>
                          <a:cs typeface="Arial" panose="020B0604020202020204" pitchFamily="34" charset="0"/>
                        </a:rPr>
                        <a:t>Non-inferiority</a:t>
                      </a: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Equivalence</a:t>
                      </a: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Non-inferiority</a:t>
                      </a: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8552603"/>
                  </a:ext>
                </a:extLst>
              </a:tr>
              <a:tr h="607430">
                <a:tc>
                  <a:txBody>
                    <a:bodyPr/>
                    <a:lstStyle/>
                    <a:p>
                      <a:r>
                        <a:rPr lang="en-CA">
                          <a:latin typeface="Arial" panose="020B0604020202020204" pitchFamily="34" charset="0"/>
                          <a:cs typeface="Arial" panose="020B0604020202020204" pitchFamily="34" charset="0"/>
                        </a:rPr>
                        <a:t>Population</a:t>
                      </a:r>
                      <a:endParaRPr lang="en-US">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en-CA" sz="1800" baseline="0">
                          <a:latin typeface="Arial" panose="020B0604020202020204" pitchFamily="34" charset="0"/>
                          <a:cs typeface="Arial" panose="020B0604020202020204" pitchFamily="34" charset="0"/>
                        </a:rPr>
                        <a:t>AFL </a:t>
                      </a:r>
                      <a:r>
                        <a:rPr lang="en-CA" sz="1200" baseline="0">
                          <a:latin typeface="Arial" panose="020B0604020202020204" pitchFamily="34" charset="0"/>
                          <a:cs typeface="Arial" panose="020B0604020202020204" pitchFamily="34" charset="0"/>
                        </a:rPr>
                        <a:t>(n=121)</a:t>
                      </a:r>
                      <a:endParaRPr lang="en-US" sz="12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aseline="0">
                          <a:latin typeface="Arial" panose="020B0604020202020204" pitchFamily="34" charset="0"/>
                          <a:cs typeface="Arial" panose="020B0604020202020204" pitchFamily="34" charset="0"/>
                        </a:rPr>
                        <a:t>Comparator</a:t>
                      </a: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AFL </a:t>
                      </a:r>
                      <a:r>
                        <a:rPr lang="en-CA" sz="1200" baseline="0">
                          <a:latin typeface="Arial" panose="020B0604020202020204" pitchFamily="34" charset="0"/>
                          <a:cs typeface="Arial" panose="020B0604020202020204" pitchFamily="34" charset="0"/>
                        </a:rPr>
                        <a:t>(n=624)</a:t>
                      </a:r>
                      <a:endParaRPr lang="en-US" sz="12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aseline="0">
                          <a:latin typeface="Arial" panose="020B0604020202020204" pitchFamily="34" charset="0"/>
                          <a:cs typeface="Arial" panose="020B0604020202020204" pitchFamily="34" charset="0"/>
                        </a:rPr>
                        <a:t>AFL </a:t>
                      </a:r>
                      <a:r>
                        <a:rPr lang="en-CA" sz="1200" baseline="0">
                          <a:latin typeface="Arial" panose="020B0604020202020204" pitchFamily="34" charset="0"/>
                          <a:cs typeface="Arial" panose="020B0604020202020204" pitchFamily="34" charset="0"/>
                        </a:rPr>
                        <a:t>(n=127)</a:t>
                      </a:r>
                      <a:endParaRPr lang="en-US" sz="12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92590981"/>
                  </a:ext>
                </a:extLst>
              </a:tr>
              <a:tr h="607430">
                <a:tc>
                  <a:txBody>
                    <a:bodyPr/>
                    <a:lstStyle/>
                    <a:p>
                      <a:r>
                        <a:rPr lang="en-CA">
                          <a:latin typeface="Arial" panose="020B0604020202020204" pitchFamily="34" charset="0"/>
                          <a:cs typeface="Arial" panose="020B0604020202020204" pitchFamily="34" charset="0"/>
                        </a:rPr>
                        <a:t>1° Endpoint –</a:t>
                      </a:r>
                      <a:r>
                        <a:rPr lang="en-CA" baseline="0">
                          <a:latin typeface="Arial" panose="020B0604020202020204" pitchFamily="34" charset="0"/>
                          <a:cs typeface="Arial" panose="020B0604020202020204" pitchFamily="34" charset="0"/>
                        </a:rPr>
                        <a:t> ORR</a:t>
                      </a:r>
                      <a:endParaRPr lang="en-US">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en-CA" sz="1800" baseline="0">
                          <a:latin typeface="Arial" panose="020B0604020202020204" pitchFamily="34" charset="0"/>
                          <a:cs typeface="Arial" panose="020B0604020202020204" pitchFamily="34" charset="0"/>
                        </a:rPr>
                        <a:t>95.7%</a:t>
                      </a:r>
                      <a:r>
                        <a:rPr lang="en-CA" sz="1800" baseline="30000">
                          <a:latin typeface="Arial" panose="020B0604020202020204" pitchFamily="34" charset="0"/>
                          <a:cs typeface="Arial" panose="020B0604020202020204" pitchFamily="34" charset="0"/>
                        </a:rPr>
                        <a:t>2</a:t>
                      </a:r>
                      <a:r>
                        <a:rPr lang="en-CA" sz="1800" baseline="0">
                          <a:latin typeface="Arial" panose="020B0604020202020204" pitchFamily="34" charset="0"/>
                          <a:cs typeface="Arial" panose="020B0604020202020204" pitchFamily="34" charset="0"/>
                        </a:rPr>
                        <a:t> </a:t>
                      </a: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87.5%</a:t>
                      </a:r>
                      <a:r>
                        <a:rPr lang="en-CA" sz="1800" baseline="30000">
                          <a:latin typeface="Arial" panose="020B0604020202020204" pitchFamily="34" charset="0"/>
                          <a:cs typeface="Arial" panose="020B0604020202020204" pitchFamily="34" charset="0"/>
                        </a:rPr>
                        <a:t>1</a:t>
                      </a:r>
                      <a:r>
                        <a:rPr lang="en-CA" sz="1800" baseline="0">
                          <a:latin typeface="Arial" panose="020B0604020202020204" pitchFamily="34" charset="0"/>
                          <a:cs typeface="Arial" panose="020B0604020202020204" pitchFamily="34" charset="0"/>
                        </a:rPr>
                        <a:t> | 90.0%</a:t>
                      </a:r>
                      <a:r>
                        <a:rPr lang="en-CA" sz="1800" baseline="30000">
                          <a:latin typeface="Arial" panose="020B0604020202020204" pitchFamily="34" charset="0"/>
                          <a:cs typeface="Arial" panose="020B0604020202020204" pitchFamily="34" charset="0"/>
                        </a:rPr>
                        <a:t>2</a:t>
                      </a: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87.1%</a:t>
                      </a:r>
                      <a:r>
                        <a:rPr lang="en-CA" sz="1800" baseline="30000">
                          <a:latin typeface="Arial" panose="020B0604020202020204" pitchFamily="34" charset="0"/>
                          <a:cs typeface="Arial" panose="020B0604020202020204" pitchFamily="34" charset="0"/>
                        </a:rPr>
                        <a:t>1</a:t>
                      </a:r>
                      <a:r>
                        <a:rPr lang="en-CA" sz="1800" baseline="0">
                          <a:latin typeface="Arial" panose="020B0604020202020204" pitchFamily="34" charset="0"/>
                          <a:cs typeface="Arial" panose="020B0604020202020204" pitchFamily="34" charset="0"/>
                        </a:rPr>
                        <a:t> </a:t>
                      </a: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a:latin typeface="Arial" panose="020B0604020202020204" pitchFamily="34" charset="0"/>
                          <a:cs typeface="Arial" panose="020B0604020202020204" pitchFamily="34" charset="0"/>
                        </a:rPr>
                        <a:t>1° </a:t>
                      </a:r>
                      <a:r>
                        <a:rPr lang="en-CA" sz="1800" baseline="0">
                          <a:latin typeface="Arial" panose="020B0604020202020204" pitchFamily="34" charset="0"/>
                          <a:cs typeface="Arial" panose="020B0604020202020204" pitchFamily="34" charset="0"/>
                        </a:rPr>
                        <a:t>Pharmacokinetics</a:t>
                      </a: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197637199"/>
                  </a:ext>
                </a:extLst>
              </a:tr>
              <a:tr h="607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atin typeface="Arial" panose="020B0604020202020204" pitchFamily="34" charset="0"/>
                          <a:cs typeface="Arial" panose="020B0604020202020204" pitchFamily="34" charset="0"/>
                        </a:rPr>
                        <a:t>2° Endpoint – ORR</a:t>
                      </a:r>
                      <a:endParaRPr lang="en-US">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84.4%</a:t>
                      </a:r>
                      <a:r>
                        <a:rPr lang="en-CA" sz="1800" baseline="30000">
                          <a:latin typeface="Arial" panose="020B0604020202020204" pitchFamily="34" charset="0"/>
                          <a:cs typeface="Arial" panose="020B0604020202020204" pitchFamily="34" charset="0"/>
                        </a:rPr>
                        <a:t>3</a:t>
                      </a: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90.5%</a:t>
                      </a:r>
                      <a:r>
                        <a:rPr lang="en-CA" sz="1800" baseline="30000">
                          <a:latin typeface="Arial" panose="020B0604020202020204" pitchFamily="34" charset="0"/>
                          <a:cs typeface="Arial" panose="020B0604020202020204" pitchFamily="34" charset="0"/>
                        </a:rPr>
                        <a:t>3</a:t>
                      </a:r>
                      <a:endParaRPr lang="en-US" sz="180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5488547"/>
                  </a:ext>
                </a:extLst>
              </a:tr>
            </a:tbl>
          </a:graphicData>
        </a:graphic>
      </p:graphicFrame>
      <p:graphicFrame>
        <p:nvGraphicFramePr>
          <p:cNvPr id="9" name="Diagram 8"/>
          <p:cNvGraphicFramePr/>
          <p:nvPr>
            <p:extLst>
              <p:ext uri="{D42A27DB-BD31-4B8C-83A1-F6EECF244321}">
                <p14:modId xmlns:p14="http://schemas.microsoft.com/office/powerpoint/2010/main" val="2777674094"/>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06064" y="5804190"/>
            <a:ext cx="11477504" cy="584775"/>
          </a:xfrm>
          <a:prstGeom prst="rect">
            <a:avLst/>
          </a:prstGeom>
        </p:spPr>
        <p:txBody>
          <a:bodyPr wrap="square">
            <a:spAutoFit/>
          </a:bodyPr>
          <a:lstStyle/>
          <a:p>
            <a:pPr marL="173038" indent="-173038" defTabSz="931774">
              <a:buFont typeface="+mj-lt"/>
              <a:buAutoNum type="arabicPeriod"/>
              <a:defRPr/>
            </a:pPr>
            <a:r>
              <a:rPr lang="en-CA" sz="800">
                <a:latin typeface="Arial" panose="020B0604020202020204" pitchFamily="34" charset="0"/>
                <a:cs typeface="Arial" panose="020B0604020202020204" pitchFamily="34" charset="0"/>
              </a:rPr>
              <a:t>European Medicines Agency. Assessment report </a:t>
            </a:r>
            <a:r>
              <a:rPr lang="en-CA" sz="800" err="1">
                <a:latin typeface="Arial" panose="020B0604020202020204" pitchFamily="34" charset="0"/>
                <a:cs typeface="Arial" panose="020B0604020202020204" pitchFamily="34" charset="0"/>
              </a:rPr>
              <a:t>Rixathon</a:t>
            </a:r>
            <a:r>
              <a:rPr lang="en-CA" sz="800">
                <a:latin typeface="Arial" panose="020B0604020202020204" pitchFamily="34" charset="0"/>
                <a:cs typeface="Arial" panose="020B0604020202020204" pitchFamily="34" charset="0"/>
              </a:rPr>
              <a:t>; International non-proprietary name: rituximab. 2017. Available from: </a:t>
            </a:r>
            <a:r>
              <a:rPr lang="en-CA" sz="800">
                <a:latin typeface="Arial" panose="020B0604020202020204" pitchFamily="34" charset="0"/>
                <a:cs typeface="Arial" panose="020B0604020202020204" pitchFamily="34" charset="0"/>
                <a:hlinkClick r:id="rId8"/>
              </a:rPr>
              <a:t>https://www.ema.europa.eu/documents/assessment-report/Rixathon-epar-public-assessment-report_en.pdf</a:t>
            </a:r>
            <a:endParaRPr lang="en-CA" sz="800">
              <a:latin typeface="Arial" panose="020B0604020202020204" pitchFamily="34" charset="0"/>
              <a:cs typeface="Arial" panose="020B0604020202020204" pitchFamily="34" charset="0"/>
            </a:endParaRPr>
          </a:p>
          <a:p>
            <a:pPr marL="173038" indent="-173038" defTabSz="931774">
              <a:buFont typeface="+mj-lt"/>
              <a:buAutoNum type="arabicPeriod"/>
              <a:defRPr/>
            </a:pPr>
            <a:r>
              <a:rPr lang="en-US" sz="800">
                <a:latin typeface="Arial" panose="020B0604020202020204" pitchFamily="34" charset="0"/>
                <a:cs typeface="Arial" panose="020B0604020202020204" pitchFamily="34" charset="0"/>
              </a:rPr>
              <a:t>European Medicines Agency. Assessment report </a:t>
            </a:r>
            <a:r>
              <a:rPr lang="en-US" sz="800" err="1">
                <a:latin typeface="Arial" panose="020B0604020202020204" pitchFamily="34" charset="0"/>
                <a:cs typeface="Arial" panose="020B0604020202020204" pitchFamily="34" charset="0"/>
              </a:rPr>
              <a:t>Truxima</a:t>
            </a:r>
            <a:r>
              <a:rPr lang="en-US" sz="800">
                <a:latin typeface="Arial" panose="020B0604020202020204" pitchFamily="34" charset="0"/>
                <a:cs typeface="Arial" panose="020B0604020202020204" pitchFamily="34" charset="0"/>
              </a:rPr>
              <a:t>; International non-proprietary name: rituximab. 2017. Available from: </a:t>
            </a:r>
            <a:r>
              <a:rPr lang="en-CA" sz="800">
                <a:latin typeface="Arial" panose="020B0604020202020204" pitchFamily="34" charset="0"/>
                <a:cs typeface="Arial" panose="020B0604020202020204" pitchFamily="34" charset="0"/>
                <a:hlinkClick r:id="rId9"/>
              </a:rPr>
              <a:t>https://www.ema.europa.eu/documents/assessment-report/Truxima-epar-public-assessment-report_en.pdf</a:t>
            </a:r>
            <a:endParaRPr lang="en-CA" sz="800">
              <a:latin typeface="Arial" panose="020B0604020202020204" pitchFamily="34" charset="0"/>
              <a:cs typeface="Arial" panose="020B0604020202020204" pitchFamily="34" charset="0"/>
            </a:endParaRPr>
          </a:p>
          <a:p>
            <a:pPr marL="173038" indent="-173038" defTabSz="931774">
              <a:buFont typeface="+mj-lt"/>
              <a:buAutoNum type="arabicPeriod"/>
              <a:defRPr/>
            </a:pPr>
            <a:r>
              <a:rPr lang="en-US" sz="800">
                <a:latin typeface="Arial" panose="020B0604020202020204" pitchFamily="34" charset="0"/>
                <a:cs typeface="Arial" panose="020B0604020202020204" pitchFamily="34" charset="0"/>
              </a:rPr>
              <a:t>European Medicines Agency. Assessment report </a:t>
            </a:r>
            <a:r>
              <a:rPr lang="en-US" sz="800" err="1">
                <a:latin typeface="Arial" panose="020B0604020202020204" pitchFamily="34" charset="0"/>
                <a:cs typeface="Arial" panose="020B0604020202020204" pitchFamily="34" charset="0"/>
              </a:rPr>
              <a:t>Mabthera</a:t>
            </a:r>
            <a:r>
              <a:rPr lang="en-US" sz="800">
                <a:latin typeface="Arial" panose="020B0604020202020204" pitchFamily="34" charset="0"/>
                <a:cs typeface="Arial" panose="020B0604020202020204" pitchFamily="34" charset="0"/>
              </a:rPr>
              <a:t>; International non-proprietary name: rituximab. 2014. Available from: </a:t>
            </a:r>
            <a:r>
              <a:rPr lang="en-CA" sz="800">
                <a:latin typeface="Arial" panose="020B0604020202020204" pitchFamily="34" charset="0"/>
                <a:cs typeface="Arial" panose="020B0604020202020204" pitchFamily="34" charset="0"/>
                <a:hlinkClick r:id="rId10"/>
              </a:rPr>
              <a:t>https://www.ema.europa.eu/documents/variation-report/mabthera-h-c-165-x-83-epar-assessment-report-extension_en.pdf</a:t>
            </a:r>
            <a:endParaRPr lang="en-CA" sz="800">
              <a:latin typeface="Arial" panose="020B0604020202020204" pitchFamily="34" charset="0"/>
              <a:cs typeface="Arial" panose="020B0604020202020204" pitchFamily="34" charset="0"/>
            </a:endParaRPr>
          </a:p>
        </p:txBody>
      </p:sp>
      <p:grpSp>
        <p:nvGrpSpPr>
          <p:cNvPr id="11" name="Group 10"/>
          <p:cNvGrpSpPr/>
          <p:nvPr/>
        </p:nvGrpSpPr>
        <p:grpSpPr>
          <a:xfrm>
            <a:off x="330778" y="5042779"/>
            <a:ext cx="8822724" cy="369332"/>
            <a:chOff x="491415" y="4950831"/>
            <a:chExt cx="8822724" cy="369332"/>
          </a:xfrm>
        </p:grpSpPr>
        <p:sp>
          <p:nvSpPr>
            <p:cNvPr id="12" name="TextBox 11"/>
            <p:cNvSpPr txBox="1"/>
            <p:nvPr/>
          </p:nvSpPr>
          <p:spPr>
            <a:xfrm>
              <a:off x="491415" y="4950831"/>
              <a:ext cx="8822724" cy="369332"/>
            </a:xfrm>
            <a:prstGeom prst="rect">
              <a:avLst/>
            </a:prstGeom>
            <a:noFill/>
          </p:spPr>
          <p:txBody>
            <a:bodyPr wrap="square" rtlCol="0" anchor="ctr">
              <a:spAutoFit/>
            </a:bodyPr>
            <a:lstStyle/>
            <a:p>
              <a:r>
                <a:rPr lang="en-CA" sz="1400">
                  <a:latin typeface="Arial" panose="020B0604020202020204" pitchFamily="34" charset="0"/>
                  <a:cs typeface="Arial" panose="020B0604020202020204" pitchFamily="34" charset="0"/>
                </a:rPr>
                <a:t>▲ - Biosimilar approved in the EU    </a:t>
              </a:r>
              <a:r>
                <a:rPr lang="en-CA">
                  <a:latin typeface="Arial" panose="020B0604020202020204" pitchFamily="34" charset="0"/>
                  <a:cs typeface="Arial" panose="020B0604020202020204" pitchFamily="34" charset="0"/>
                </a:rPr>
                <a:t>■</a:t>
              </a:r>
              <a:r>
                <a:rPr lang="en-CA" sz="1400">
                  <a:latin typeface="Arial" panose="020B0604020202020204" pitchFamily="34" charset="0"/>
                  <a:cs typeface="Arial" panose="020B0604020202020204" pitchFamily="34" charset="0"/>
                </a:rPr>
                <a:t> - Biosimilar approved in Canada    </a:t>
              </a:r>
              <a:r>
                <a:rPr lang="en-CA">
                  <a:latin typeface="Arial" panose="020B0604020202020204" pitchFamily="34" charset="0"/>
                  <a:cs typeface="Arial" panose="020B0604020202020204" pitchFamily="34" charset="0"/>
                </a:rPr>
                <a:t>●</a:t>
              </a:r>
              <a:r>
                <a:rPr lang="en-CA" sz="1400">
                  <a:latin typeface="Arial" panose="020B0604020202020204" pitchFamily="34" charset="0"/>
                  <a:cs typeface="Arial" panose="020B0604020202020204" pitchFamily="34" charset="0"/>
                </a:rPr>
                <a:t> - Biosimilar approved in USA</a:t>
              </a:r>
              <a:endParaRPr lang="en-US" sz="1400">
                <a:latin typeface="Arial" panose="020B0604020202020204" pitchFamily="34" charset="0"/>
                <a:cs typeface="Arial" panose="020B0604020202020204" pitchFamily="34" charset="0"/>
              </a:endParaRPr>
            </a:p>
          </p:txBody>
        </p:sp>
        <p:cxnSp>
          <p:nvCxnSpPr>
            <p:cNvPr id="14" name="Straight Connector 13"/>
            <p:cNvCxnSpPr/>
            <p:nvPr/>
          </p:nvCxnSpPr>
          <p:spPr>
            <a:xfrm>
              <a:off x="3344592" y="4993503"/>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62804" y="5005726"/>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34266" y="5419368"/>
            <a:ext cx="5860387" cy="307777"/>
            <a:chOff x="334266" y="5406305"/>
            <a:chExt cx="5860387" cy="307777"/>
          </a:xfrm>
        </p:grpSpPr>
        <p:sp>
          <p:nvSpPr>
            <p:cNvPr id="10" name="Rectangle 9"/>
            <p:cNvSpPr/>
            <p:nvPr/>
          </p:nvSpPr>
          <p:spPr>
            <a:xfrm>
              <a:off x="334266" y="5406305"/>
              <a:ext cx="5860387" cy="307777"/>
            </a:xfrm>
            <a:prstGeom prst="rect">
              <a:avLst/>
            </a:prstGeom>
          </p:spPr>
          <p:txBody>
            <a:bodyPr wrap="none">
              <a:spAutoFit/>
            </a:bodyPr>
            <a:lstStyle/>
            <a:p>
              <a:r>
                <a:rPr lang="en-CA" sz="1400" b="1" dirty="0">
                  <a:latin typeface="Arial" panose="020B0604020202020204" pitchFamily="34" charset="0"/>
                  <a:cs typeface="Arial" panose="020B0604020202020204" pitchFamily="34" charset="0"/>
                </a:rPr>
                <a:t>AFL</a:t>
              </a:r>
              <a:r>
                <a:rPr lang="en-CA" sz="1400" dirty="0">
                  <a:latin typeface="Arial" panose="020B0604020202020204" pitchFamily="34" charset="0"/>
                  <a:cs typeface="Arial" panose="020B0604020202020204" pitchFamily="34" charset="0"/>
                </a:rPr>
                <a:t> – </a:t>
              </a:r>
              <a:r>
                <a:rPr lang="en-CA" sz="1400" u="sng" dirty="0">
                  <a:latin typeface="Arial" panose="020B0604020202020204" pitchFamily="34" charset="0"/>
                  <a:cs typeface="Arial" panose="020B0604020202020204" pitchFamily="34" charset="0"/>
                </a:rPr>
                <a:t>A</a:t>
              </a:r>
              <a:r>
                <a:rPr lang="en-CA" sz="1400" dirty="0">
                  <a:latin typeface="Arial" panose="020B0604020202020204" pitchFamily="34" charset="0"/>
                  <a:cs typeface="Arial" panose="020B0604020202020204" pitchFamily="34" charset="0"/>
                </a:rPr>
                <a:t>dvanced </a:t>
              </a:r>
              <a:r>
                <a:rPr lang="en-CA" sz="1400" u="sng" dirty="0">
                  <a:latin typeface="Arial" panose="020B0604020202020204" pitchFamily="34" charset="0"/>
                  <a:cs typeface="Arial" panose="020B0604020202020204" pitchFamily="34" charset="0"/>
                </a:rPr>
                <a:t>F</a:t>
              </a:r>
              <a:r>
                <a:rPr lang="en-CA" sz="1400" dirty="0">
                  <a:latin typeface="Arial" panose="020B0604020202020204" pitchFamily="34" charset="0"/>
                  <a:cs typeface="Arial" panose="020B0604020202020204" pitchFamily="34" charset="0"/>
                </a:rPr>
                <a:t>ollicular </a:t>
              </a:r>
              <a:r>
                <a:rPr lang="en-CA" sz="1400" u="sng" dirty="0">
                  <a:latin typeface="Arial" panose="020B0604020202020204" pitchFamily="34" charset="0"/>
                  <a:cs typeface="Arial" panose="020B0604020202020204" pitchFamily="34" charset="0"/>
                </a:rPr>
                <a:t>L</a:t>
              </a:r>
              <a:r>
                <a:rPr lang="en-CA" sz="1400" dirty="0">
                  <a:latin typeface="Arial" panose="020B0604020202020204" pitchFamily="34" charset="0"/>
                  <a:cs typeface="Arial" panose="020B0604020202020204" pitchFamily="34" charset="0"/>
                </a:rPr>
                <a:t>ymphoma    </a:t>
              </a:r>
              <a:r>
                <a:rPr lang="en-CA" sz="1400" b="1" dirty="0">
                  <a:latin typeface="Arial" panose="020B0604020202020204" pitchFamily="34" charset="0"/>
                  <a:cs typeface="Arial" panose="020B0604020202020204" pitchFamily="34" charset="0"/>
                </a:rPr>
                <a:t>ORR</a:t>
              </a:r>
              <a:r>
                <a:rPr lang="en-CA" sz="1400" dirty="0">
                  <a:latin typeface="Arial" panose="020B0604020202020204" pitchFamily="34" charset="0"/>
                  <a:cs typeface="Arial" panose="020B0604020202020204" pitchFamily="34" charset="0"/>
                </a:rPr>
                <a:t> – </a:t>
              </a:r>
              <a:r>
                <a:rPr lang="en-CA" sz="1400" u="sng" dirty="0">
                  <a:latin typeface="Arial" panose="020B0604020202020204" pitchFamily="34" charset="0"/>
                  <a:cs typeface="Arial" panose="020B0604020202020204" pitchFamily="34" charset="0"/>
                </a:rPr>
                <a:t>O</a:t>
              </a:r>
              <a:r>
                <a:rPr lang="en-CA" sz="1400" dirty="0">
                  <a:latin typeface="Arial" panose="020B0604020202020204" pitchFamily="34" charset="0"/>
                  <a:cs typeface="Arial" panose="020B0604020202020204" pitchFamily="34" charset="0"/>
                </a:rPr>
                <a:t>verall </a:t>
              </a:r>
              <a:r>
                <a:rPr lang="en-CA" sz="1400" u="sng" dirty="0">
                  <a:latin typeface="Arial" panose="020B0604020202020204" pitchFamily="34" charset="0"/>
                  <a:cs typeface="Arial" panose="020B0604020202020204" pitchFamily="34" charset="0"/>
                </a:rPr>
                <a:t>R</a:t>
              </a:r>
              <a:r>
                <a:rPr lang="en-CA" sz="1400" dirty="0">
                  <a:latin typeface="Arial" panose="020B0604020202020204" pitchFamily="34" charset="0"/>
                  <a:cs typeface="Arial" panose="020B0604020202020204" pitchFamily="34" charset="0"/>
                </a:rPr>
                <a:t>esponse </a:t>
              </a:r>
              <a:r>
                <a:rPr lang="en-CA" sz="1400" u="sng" dirty="0">
                  <a:latin typeface="Arial" panose="020B0604020202020204" pitchFamily="34" charset="0"/>
                  <a:cs typeface="Arial" panose="020B0604020202020204" pitchFamily="34" charset="0"/>
                </a:rPr>
                <a:t>R</a:t>
              </a:r>
              <a:r>
                <a:rPr lang="en-CA" sz="1400" dirty="0">
                  <a:latin typeface="Arial" panose="020B0604020202020204" pitchFamily="34" charset="0"/>
                  <a:cs typeface="Arial" panose="020B0604020202020204" pitchFamily="34" charset="0"/>
                </a:rPr>
                <a:t>ate</a:t>
              </a:r>
              <a:endParaRPr lang="en-US" sz="1400" dirty="0">
                <a:latin typeface="Arial" panose="020B0604020202020204" pitchFamily="34" charset="0"/>
                <a:cs typeface="Arial" panose="020B0604020202020204" pitchFamily="34" charset="0"/>
              </a:endParaRPr>
            </a:p>
          </p:txBody>
        </p:sp>
        <p:cxnSp>
          <p:nvCxnSpPr>
            <p:cNvPr id="16" name="Straight Connector 15"/>
            <p:cNvCxnSpPr/>
            <p:nvPr/>
          </p:nvCxnSpPr>
          <p:spPr>
            <a:xfrm>
              <a:off x="3524427" y="5432956"/>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3389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491994413"/>
              </p:ext>
            </p:extLst>
          </p:nvPr>
        </p:nvGraphicFramePr>
        <p:xfrm>
          <a:off x="421160" y="1265865"/>
          <a:ext cx="11337296" cy="3643933"/>
        </p:xfrm>
        <a:graphic>
          <a:graphicData uri="http://schemas.openxmlformats.org/drawingml/2006/table">
            <a:tbl>
              <a:tblPr firstRow="1" bandRow="1">
                <a:tableStyleId>{5940675A-B579-460E-94D1-54222C63F5DA}</a:tableStyleId>
              </a:tblPr>
              <a:tblGrid>
                <a:gridCol w="1561468">
                  <a:extLst>
                    <a:ext uri="{9D8B030D-6E8A-4147-A177-3AD203B41FA5}">
                      <a16:colId xmlns:a16="http://schemas.microsoft.com/office/drawing/2014/main" val="3697309949"/>
                    </a:ext>
                  </a:extLst>
                </a:gridCol>
                <a:gridCol w="1272856">
                  <a:extLst>
                    <a:ext uri="{9D8B030D-6E8A-4147-A177-3AD203B41FA5}">
                      <a16:colId xmlns:a16="http://schemas.microsoft.com/office/drawing/2014/main" val="4188601438"/>
                    </a:ext>
                  </a:extLst>
                </a:gridCol>
                <a:gridCol w="1373064">
                  <a:extLst>
                    <a:ext uri="{9D8B030D-6E8A-4147-A177-3AD203B41FA5}">
                      <a16:colId xmlns:a16="http://schemas.microsoft.com/office/drawing/2014/main" val="1011492397"/>
                    </a:ext>
                  </a:extLst>
                </a:gridCol>
                <a:gridCol w="1560327">
                  <a:extLst>
                    <a:ext uri="{9D8B030D-6E8A-4147-A177-3AD203B41FA5}">
                      <a16:colId xmlns:a16="http://schemas.microsoft.com/office/drawing/2014/main" val="2312845646"/>
                    </a:ext>
                  </a:extLst>
                </a:gridCol>
                <a:gridCol w="1318095">
                  <a:extLst>
                    <a:ext uri="{9D8B030D-6E8A-4147-A177-3AD203B41FA5}">
                      <a16:colId xmlns:a16="http://schemas.microsoft.com/office/drawing/2014/main" val="3029723991"/>
                    </a:ext>
                  </a:extLst>
                </a:gridCol>
                <a:gridCol w="1417162">
                  <a:extLst>
                    <a:ext uri="{9D8B030D-6E8A-4147-A177-3AD203B41FA5}">
                      <a16:colId xmlns:a16="http://schemas.microsoft.com/office/drawing/2014/main" val="3829228171"/>
                    </a:ext>
                  </a:extLst>
                </a:gridCol>
                <a:gridCol w="1417162">
                  <a:extLst>
                    <a:ext uri="{9D8B030D-6E8A-4147-A177-3AD203B41FA5}">
                      <a16:colId xmlns:a16="http://schemas.microsoft.com/office/drawing/2014/main" val="2219730638"/>
                    </a:ext>
                  </a:extLst>
                </a:gridCol>
                <a:gridCol w="1417162">
                  <a:extLst>
                    <a:ext uri="{9D8B030D-6E8A-4147-A177-3AD203B41FA5}">
                      <a16:colId xmlns:a16="http://schemas.microsoft.com/office/drawing/2014/main" val="448228512"/>
                    </a:ext>
                  </a:extLst>
                </a:gridCol>
              </a:tblGrid>
              <a:tr h="355814">
                <a:tc>
                  <a:txBody>
                    <a:bodyPr/>
                    <a:lstStyle/>
                    <a:p>
                      <a:pPr algn="ctr"/>
                      <a:endParaRPr lang="en-US" sz="1300" dirty="0">
                        <a:latin typeface="Arial" panose="020B0604020202020204" pitchFamily="34" charset="0"/>
                        <a:cs typeface="Arial" panose="020B0604020202020204" pitchFamily="34" charset="0"/>
                      </a:endParaRPr>
                    </a:p>
                  </a:txBody>
                  <a:tcPr marL="69842" marR="69842"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CA" sz="1400" b="1" dirty="0" err="1">
                          <a:latin typeface="Arial" panose="020B0604020202020204" pitchFamily="34" charset="0"/>
                          <a:cs typeface="Arial" panose="020B0604020202020204" pitchFamily="34" charset="0"/>
                        </a:rPr>
                        <a:t>Ogivri</a:t>
                      </a:r>
                      <a:r>
                        <a:rPr lang="en-CA" sz="1400" baseline="30000" dirty="0">
                          <a:latin typeface="Arial" panose="020B0604020202020204" pitchFamily="34" charset="0"/>
                          <a:cs typeface="Arial" panose="020B0604020202020204" pitchFamily="34" charset="0"/>
                        </a:rPr>
                        <a:t>▲</a:t>
                      </a:r>
                      <a:r>
                        <a:rPr lang="en-CA" sz="1400" b="1" baseline="30000" dirty="0">
                          <a:latin typeface="Arial" panose="020B0604020202020204" pitchFamily="34" charset="0"/>
                          <a:cs typeface="Arial" panose="020B0604020202020204" pitchFamily="34" charset="0"/>
                        </a:rPr>
                        <a:t>,</a:t>
                      </a:r>
                      <a:r>
                        <a:rPr lang="en-CA" sz="1400" baseline="30000" dirty="0">
                          <a:latin typeface="Arial" panose="020B0604020202020204" pitchFamily="34" charset="0"/>
                          <a:cs typeface="Arial" panose="020B0604020202020204" pitchFamily="34" charset="0"/>
                        </a:rPr>
                        <a:t> </a:t>
                      </a:r>
                      <a:r>
                        <a:rPr lang="en-CA" sz="1600" baseline="30000" dirty="0">
                          <a:latin typeface="Arial" panose="020B0604020202020204" pitchFamily="34" charset="0"/>
                          <a:cs typeface="Arial" panose="020B0604020202020204" pitchFamily="34" charset="0"/>
                        </a:rPr>
                        <a:t>●</a:t>
                      </a:r>
                      <a:r>
                        <a:rPr lang="en-CA" sz="1400" b="1" baseline="30000" dirty="0">
                          <a:latin typeface="Arial" panose="020B0604020202020204" pitchFamily="34" charset="0"/>
                          <a:cs typeface="Arial" panose="020B0604020202020204" pitchFamily="34" charset="0"/>
                        </a:rPr>
                        <a:t>  </a:t>
                      </a:r>
                      <a:endParaRPr lang="en-US" sz="1400" b="1" baseline="30000" dirty="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err="1">
                          <a:latin typeface="Arial" panose="020B0604020202020204" pitchFamily="34" charset="0"/>
                          <a:cs typeface="Arial" panose="020B0604020202020204" pitchFamily="34" charset="0"/>
                        </a:rPr>
                        <a:t>Trazimera</a:t>
                      </a:r>
                      <a:r>
                        <a:rPr lang="en-CA" sz="1400" baseline="30000" dirty="0">
                          <a:latin typeface="Arial" panose="020B0604020202020204" pitchFamily="34" charset="0"/>
                          <a:cs typeface="Arial" panose="020B0604020202020204" pitchFamily="34" charset="0"/>
                        </a:rPr>
                        <a:t>▲</a:t>
                      </a:r>
                      <a:r>
                        <a:rPr lang="en-CA" sz="1400" b="1" baseline="30000" dirty="0">
                          <a:latin typeface="Arial" panose="020B0604020202020204" pitchFamily="34" charset="0"/>
                          <a:cs typeface="Arial" panose="020B0604020202020204" pitchFamily="34" charset="0"/>
                        </a:rPr>
                        <a:t>,</a:t>
                      </a:r>
                      <a:r>
                        <a:rPr lang="en-CA" sz="1400" baseline="30000" dirty="0">
                          <a:latin typeface="Arial" panose="020B0604020202020204" pitchFamily="34" charset="0"/>
                          <a:cs typeface="Arial" panose="020B0604020202020204" pitchFamily="34" charset="0"/>
                        </a:rPr>
                        <a:t> </a:t>
                      </a:r>
                      <a:r>
                        <a:rPr lang="en-CA" sz="1600" baseline="30000"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a:latin typeface="Arial" panose="020B0604020202020204" pitchFamily="34" charset="0"/>
                          <a:cs typeface="Arial" panose="020B0604020202020204" pitchFamily="34" charset="0"/>
                        </a:rPr>
                        <a:t>Herceptin </a:t>
                      </a:r>
                      <a:endParaRPr lang="en-US" sz="1400" b="1">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CA" sz="1400" b="1">
                          <a:latin typeface="Arial" panose="020B0604020202020204" pitchFamily="34" charset="0"/>
                          <a:cs typeface="Arial" panose="020B0604020202020204" pitchFamily="34" charset="0"/>
                        </a:rPr>
                        <a:t>Herceptin SC  </a:t>
                      </a:r>
                      <a:endParaRPr lang="en-US" sz="1400" b="1">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CA" sz="1400" b="1" err="1">
                          <a:latin typeface="Arial" panose="020B0604020202020204" pitchFamily="34" charset="0"/>
                          <a:cs typeface="Arial" panose="020B0604020202020204" pitchFamily="34" charset="0"/>
                        </a:rPr>
                        <a:t>Kanjinti</a:t>
                      </a:r>
                      <a:r>
                        <a:rPr lang="en-CA" sz="1400" baseline="30000">
                          <a:latin typeface="Arial" panose="020B0604020202020204" pitchFamily="34" charset="0"/>
                          <a:cs typeface="Arial" panose="020B0604020202020204" pitchFamily="34" charset="0"/>
                        </a:rPr>
                        <a:t>▲</a:t>
                      </a:r>
                      <a:r>
                        <a:rPr lang="en-CA" sz="1400" b="1" baseline="30000">
                          <a:latin typeface="Arial" panose="020B0604020202020204" pitchFamily="34" charset="0"/>
                          <a:cs typeface="Arial" panose="020B0604020202020204" pitchFamily="34" charset="0"/>
                        </a:rPr>
                        <a:t> </a:t>
                      </a:r>
                      <a:r>
                        <a:rPr lang="en-CA" sz="1400" b="1">
                          <a:latin typeface="Arial" panose="020B0604020202020204" pitchFamily="34" charset="0"/>
                          <a:cs typeface="Arial" panose="020B0604020202020204" pitchFamily="34" charset="0"/>
                        </a:rPr>
                        <a:t> </a:t>
                      </a:r>
                      <a:endParaRPr lang="en-US" sz="1400" b="1">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CA" sz="1400" b="1" err="1">
                          <a:latin typeface="Arial" panose="020B0604020202020204" pitchFamily="34" charset="0"/>
                          <a:cs typeface="Arial" panose="020B0604020202020204" pitchFamily="34" charset="0"/>
                        </a:rPr>
                        <a:t>Herzuma</a:t>
                      </a:r>
                      <a:r>
                        <a:rPr lang="en-CA" sz="1400" baseline="30000">
                          <a:latin typeface="Arial" panose="020B0604020202020204" pitchFamily="34" charset="0"/>
                          <a:cs typeface="Arial" panose="020B0604020202020204" pitchFamily="34" charset="0"/>
                        </a:rPr>
                        <a:t>▲</a:t>
                      </a:r>
                      <a:r>
                        <a:rPr lang="en-CA" sz="1400" b="1" baseline="30000">
                          <a:latin typeface="Arial" panose="020B0604020202020204" pitchFamily="34" charset="0"/>
                          <a:cs typeface="Arial" panose="020B0604020202020204" pitchFamily="34" charset="0"/>
                        </a:rPr>
                        <a:t>,</a:t>
                      </a:r>
                      <a:r>
                        <a:rPr lang="en-CA" sz="1400" baseline="30000">
                          <a:latin typeface="Arial" panose="020B0604020202020204" pitchFamily="34" charset="0"/>
                          <a:cs typeface="Arial" panose="020B0604020202020204" pitchFamily="34" charset="0"/>
                        </a:rPr>
                        <a:t> </a:t>
                      </a:r>
                      <a:r>
                        <a:rPr lang="en-CA" sz="1600" baseline="30000">
                          <a:latin typeface="Arial" panose="020B0604020202020204" pitchFamily="34" charset="0"/>
                          <a:cs typeface="Arial" panose="020B0604020202020204" pitchFamily="34" charset="0"/>
                        </a:rPr>
                        <a:t>●</a:t>
                      </a:r>
                      <a:r>
                        <a:rPr lang="en-CA" sz="1400" b="1" baseline="30000">
                          <a:latin typeface="Arial" panose="020B0604020202020204" pitchFamily="34" charset="0"/>
                          <a:cs typeface="Arial" panose="020B0604020202020204" pitchFamily="34" charset="0"/>
                        </a:rPr>
                        <a:t>   </a:t>
                      </a:r>
                      <a:endParaRPr lang="en-US" sz="1400" b="1">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CA" sz="1400" b="1" err="1">
                          <a:latin typeface="Arial" panose="020B0604020202020204" pitchFamily="34" charset="0"/>
                          <a:cs typeface="Arial" panose="020B0604020202020204" pitchFamily="34" charset="0"/>
                        </a:rPr>
                        <a:t>Ontruzant</a:t>
                      </a:r>
                      <a:r>
                        <a:rPr lang="en-CA" sz="1400" baseline="30000">
                          <a:latin typeface="Arial" panose="020B0604020202020204" pitchFamily="34" charset="0"/>
                          <a:cs typeface="Arial" panose="020B0604020202020204" pitchFamily="34" charset="0"/>
                        </a:rPr>
                        <a:t>▲</a:t>
                      </a:r>
                      <a:r>
                        <a:rPr lang="en-CA" sz="1400" b="1" baseline="30000">
                          <a:latin typeface="Arial" panose="020B0604020202020204" pitchFamily="34" charset="0"/>
                          <a:cs typeface="Arial" panose="020B0604020202020204" pitchFamily="34" charset="0"/>
                        </a:rPr>
                        <a:t>,</a:t>
                      </a:r>
                      <a:r>
                        <a:rPr lang="en-CA" sz="1400" baseline="30000">
                          <a:latin typeface="Arial" panose="020B0604020202020204" pitchFamily="34" charset="0"/>
                          <a:cs typeface="Arial" panose="020B0604020202020204" pitchFamily="34" charset="0"/>
                        </a:rPr>
                        <a:t> </a:t>
                      </a:r>
                      <a:r>
                        <a:rPr lang="en-CA" sz="1600" baseline="30000">
                          <a:latin typeface="Arial" panose="020B0604020202020204" pitchFamily="34" charset="0"/>
                          <a:cs typeface="Arial" panose="020B0604020202020204" pitchFamily="34" charset="0"/>
                        </a:rPr>
                        <a:t>●</a:t>
                      </a:r>
                      <a:r>
                        <a:rPr lang="en-CA" sz="1400" b="1" baseline="30000">
                          <a:latin typeface="Arial" panose="020B0604020202020204" pitchFamily="34" charset="0"/>
                          <a:cs typeface="Arial" panose="020B0604020202020204" pitchFamily="34" charset="0"/>
                        </a:rPr>
                        <a:t>  </a:t>
                      </a:r>
                    </a:p>
                  </a:txBody>
                  <a:tcPr marL="69842" marR="69842"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15047311"/>
                  </a:ext>
                </a:extLst>
              </a:tr>
              <a:tr h="483090">
                <a:tc>
                  <a:txBody>
                    <a:bodyPr/>
                    <a:lstStyle/>
                    <a:p>
                      <a:pPr algn="r"/>
                      <a:r>
                        <a:rPr lang="en-CA" sz="1250">
                          <a:latin typeface="Arial" panose="020B0604020202020204" pitchFamily="34" charset="0"/>
                          <a:cs typeface="Arial" panose="020B0604020202020204" pitchFamily="34" charset="0"/>
                        </a:rPr>
                        <a:t>Hypothesis</a:t>
                      </a:r>
                      <a:endParaRPr lang="en-US" sz="1250">
                        <a:latin typeface="Arial" panose="020B0604020202020204" pitchFamily="34" charset="0"/>
                        <a:cs typeface="Arial" panose="020B0604020202020204" pitchFamily="34" charset="0"/>
                      </a:endParaRPr>
                    </a:p>
                  </a:txBody>
                  <a:tcPr marL="69842" marR="69842"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Equivalence</a:t>
                      </a: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50" dirty="0">
                          <a:latin typeface="Arial" panose="020B0604020202020204" pitchFamily="34" charset="0"/>
                          <a:cs typeface="Arial" panose="020B0604020202020204" pitchFamily="34" charset="0"/>
                        </a:rPr>
                        <a:t>Equivalence</a:t>
                      </a:r>
                      <a:r>
                        <a:rPr lang="en-CA" sz="1250" baseline="30000" dirty="0">
                          <a:latin typeface="Arial" panose="020B0604020202020204" pitchFamily="34" charset="0"/>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250" dirty="0">
                          <a:latin typeface="Arial" panose="020B0604020202020204" pitchFamily="34" charset="0"/>
                          <a:cs typeface="Arial" panose="020B0604020202020204" pitchFamily="34" charset="0"/>
                        </a:rPr>
                        <a:t>Non-inferior</a:t>
                      </a:r>
                      <a:r>
                        <a:rPr lang="en-CA" sz="1250" baseline="30000" dirty="0">
                          <a:latin typeface="Arial" panose="020B0604020202020204" pitchFamily="34" charset="0"/>
                          <a:cs typeface="Arial" panose="020B0604020202020204" pitchFamily="34" charset="0"/>
                        </a:rPr>
                        <a:t>4</a:t>
                      </a:r>
                      <a:endParaRPr lang="en-US" sz="1250" baseline="30000" dirty="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Non-inferior</a:t>
                      </a: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Equivalence</a:t>
                      </a: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Equivalence</a:t>
                      </a: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Equivalence</a:t>
                      </a: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552603"/>
                  </a:ext>
                </a:extLst>
              </a:tr>
              <a:tr h="483090">
                <a:tc>
                  <a:txBody>
                    <a:bodyPr/>
                    <a:lstStyle/>
                    <a:p>
                      <a:pPr algn="r"/>
                      <a:r>
                        <a:rPr lang="en-CA" sz="1250">
                          <a:latin typeface="Arial" panose="020B0604020202020204" pitchFamily="34" charset="0"/>
                          <a:cs typeface="Arial" panose="020B0604020202020204" pitchFamily="34" charset="0"/>
                        </a:rPr>
                        <a:t>Population</a:t>
                      </a:r>
                      <a:endParaRPr lang="en-US" sz="1250">
                        <a:latin typeface="Arial" panose="020B0604020202020204" pitchFamily="34" charset="0"/>
                        <a:cs typeface="Arial" panose="020B0604020202020204" pitchFamily="34" charset="0"/>
                      </a:endParaRPr>
                    </a:p>
                  </a:txBody>
                  <a:tcPr marL="69842" marR="69842"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MBC (n=500)</a:t>
                      </a: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MBC</a:t>
                      </a:r>
                      <a:r>
                        <a:rPr lang="en-CA" sz="1250" baseline="30000">
                          <a:latin typeface="Arial" panose="020B0604020202020204" pitchFamily="34" charset="0"/>
                          <a:cs typeface="Arial" panose="020B0604020202020204" pitchFamily="34" charset="0"/>
                        </a:rPr>
                        <a:t>3</a:t>
                      </a:r>
                      <a:r>
                        <a:rPr lang="en-CA" sz="1250" baseline="0">
                          <a:latin typeface="Arial" panose="020B0604020202020204" pitchFamily="34" charset="0"/>
                          <a:cs typeface="Arial" panose="020B0604020202020204" pitchFamily="34" charset="0"/>
                        </a:rPr>
                        <a:t> (n=707)</a:t>
                      </a:r>
                      <a:endParaRPr lang="en-CA" sz="1250" baseline="30000">
                        <a:latin typeface="Arial" panose="020B0604020202020204" pitchFamily="34" charset="0"/>
                        <a:cs typeface="Arial" panose="020B0604020202020204" pitchFamily="34" charset="0"/>
                      </a:endParaRPr>
                    </a:p>
                    <a:p>
                      <a:pPr algn="ctr"/>
                      <a:r>
                        <a:rPr lang="en-CA" sz="1250" baseline="0">
                          <a:latin typeface="Arial" panose="020B0604020202020204" pitchFamily="34" charset="0"/>
                          <a:cs typeface="Arial" panose="020B0604020202020204" pitchFamily="34" charset="0"/>
                        </a:rPr>
                        <a:t>EBC</a:t>
                      </a:r>
                      <a:r>
                        <a:rPr lang="en-CA" sz="1250" baseline="30000">
                          <a:latin typeface="Arial" panose="020B0604020202020204" pitchFamily="34" charset="0"/>
                          <a:cs typeface="Arial" panose="020B0604020202020204" pitchFamily="34" charset="0"/>
                        </a:rPr>
                        <a:t>4</a:t>
                      </a:r>
                      <a:r>
                        <a:rPr lang="en-CA" sz="1250" baseline="0">
                          <a:latin typeface="Arial" panose="020B0604020202020204" pitchFamily="34" charset="0"/>
                          <a:cs typeface="Arial" panose="020B0604020202020204" pitchFamily="34" charset="0"/>
                        </a:rPr>
                        <a:t> (n=226)</a:t>
                      </a:r>
                      <a:endParaRPr lang="en-US" sz="1250" baseline="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dirty="0">
                          <a:latin typeface="Arial" panose="020B0604020202020204" pitchFamily="34" charset="0"/>
                          <a:cs typeface="Arial" panose="020B0604020202020204" pitchFamily="34" charset="0"/>
                        </a:rPr>
                        <a:t>Comparator</a:t>
                      </a:r>
                      <a:endParaRPr lang="en-US" sz="1250" dirty="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EBC or LABC (n=596)</a:t>
                      </a: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EBC or LABC (n=725)</a:t>
                      </a: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EBC or LABC (n=549)</a:t>
                      </a: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50">
                          <a:latin typeface="Arial" panose="020B0604020202020204" pitchFamily="34" charset="0"/>
                          <a:cs typeface="Arial" panose="020B0604020202020204" pitchFamily="34" charset="0"/>
                        </a:rPr>
                        <a:t>EBC or LABC (n=800)</a:t>
                      </a: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2590981"/>
                  </a:ext>
                </a:extLst>
              </a:tr>
              <a:tr h="665632">
                <a:tc>
                  <a:txBody>
                    <a:bodyPr/>
                    <a:lstStyle/>
                    <a:p>
                      <a:pPr algn="r"/>
                      <a:r>
                        <a:rPr lang="en-CA" sz="1250">
                          <a:latin typeface="Arial" panose="020B0604020202020204" pitchFamily="34" charset="0"/>
                          <a:cs typeface="Arial" panose="020B0604020202020204" pitchFamily="34" charset="0"/>
                        </a:rPr>
                        <a:t>1° Endpoint –</a:t>
                      </a:r>
                      <a:r>
                        <a:rPr lang="en-CA" sz="1250" baseline="0">
                          <a:latin typeface="Arial" panose="020B0604020202020204" pitchFamily="34" charset="0"/>
                          <a:cs typeface="Arial" panose="020B0604020202020204" pitchFamily="34" charset="0"/>
                        </a:rPr>
                        <a:t> </a:t>
                      </a:r>
                      <a:r>
                        <a:rPr lang="en-CA" sz="1250" err="1">
                          <a:latin typeface="Arial" panose="020B0604020202020204" pitchFamily="34" charset="0"/>
                          <a:cs typeface="Arial" panose="020B0604020202020204" pitchFamily="34" charset="0"/>
                        </a:rPr>
                        <a:t>pCR</a:t>
                      </a:r>
                      <a:endParaRPr lang="en-US" sz="1250">
                        <a:latin typeface="Arial" panose="020B0604020202020204" pitchFamily="34" charset="0"/>
                        <a:cs typeface="Arial" panose="020B0604020202020204" pitchFamily="34" charset="0"/>
                      </a:endParaRPr>
                    </a:p>
                  </a:txBody>
                  <a:tcPr marL="69842" marR="69842"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47.0%</a:t>
                      </a:r>
                      <a:r>
                        <a:rPr lang="en-CA" sz="1250" baseline="30000">
                          <a:latin typeface="Arial" panose="020B0604020202020204" pitchFamily="34" charset="0"/>
                          <a:cs typeface="Arial" panose="020B0604020202020204" pitchFamily="34" charset="0"/>
                        </a:rPr>
                        <a:t>4</a:t>
                      </a:r>
                      <a:r>
                        <a:rPr lang="en-CA" sz="1250">
                          <a:latin typeface="Arial" panose="020B0604020202020204" pitchFamily="34" charset="0"/>
                          <a:cs typeface="Arial" panose="020B0604020202020204" pitchFamily="34" charset="0"/>
                        </a:rPr>
                        <a:t> </a:t>
                      </a: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50.4%</a:t>
                      </a:r>
                      <a:r>
                        <a:rPr lang="en-CA" sz="1250" baseline="30000">
                          <a:latin typeface="Arial" panose="020B0604020202020204" pitchFamily="34" charset="0"/>
                          <a:cs typeface="Arial" panose="020B0604020202020204" pitchFamily="34" charset="0"/>
                        </a:rPr>
                        <a:t>1</a:t>
                      </a:r>
                      <a:r>
                        <a:rPr lang="en-CA" sz="1250" baseline="0">
                          <a:latin typeface="Arial" panose="020B0604020202020204" pitchFamily="34" charset="0"/>
                          <a:cs typeface="Arial" panose="020B0604020202020204" pitchFamily="34" charset="0"/>
                        </a:rPr>
                        <a:t>|</a:t>
                      </a:r>
                      <a:r>
                        <a:rPr lang="en-CA" sz="1250">
                          <a:latin typeface="Arial" panose="020B0604020202020204" pitchFamily="34" charset="0"/>
                          <a:cs typeface="Arial" panose="020B0604020202020204" pitchFamily="34" charset="0"/>
                        </a:rPr>
                        <a:t>40.5%</a:t>
                      </a:r>
                      <a:r>
                        <a:rPr lang="en-CA" sz="1250" baseline="30000">
                          <a:latin typeface="Arial" panose="020B0604020202020204" pitchFamily="34" charset="0"/>
                          <a:cs typeface="Arial" panose="020B0604020202020204" pitchFamily="34" charset="0"/>
                        </a:rPr>
                        <a:t>2</a:t>
                      </a:r>
                      <a:r>
                        <a:rPr lang="en-CA" sz="1250">
                          <a:latin typeface="Arial" panose="020B0604020202020204" pitchFamily="34" charset="0"/>
                          <a:cs typeface="Arial" panose="020B0604020202020204" pitchFamily="34" charset="0"/>
                        </a:rPr>
                        <a:t> </a:t>
                      </a:r>
                    </a:p>
                    <a:p>
                      <a:pPr algn="ctr"/>
                      <a:r>
                        <a:rPr lang="en-CA" sz="1250">
                          <a:latin typeface="Arial" panose="020B0604020202020204" pitchFamily="34" charset="0"/>
                          <a:cs typeface="Arial" panose="020B0604020202020204" pitchFamily="34" charset="0"/>
                        </a:rPr>
                        <a:t>40.7%</a:t>
                      </a:r>
                      <a:r>
                        <a:rPr lang="en-CA" sz="1250" baseline="30000">
                          <a:latin typeface="Arial" panose="020B0604020202020204" pitchFamily="34" charset="0"/>
                          <a:cs typeface="Arial" panose="020B0604020202020204" pitchFamily="34" charset="0"/>
                        </a:rPr>
                        <a:t>5,6</a:t>
                      </a:r>
                      <a:r>
                        <a:rPr lang="en-CA" sz="1250">
                          <a:latin typeface="Arial" panose="020B0604020202020204" pitchFamily="34" charset="0"/>
                          <a:cs typeface="Arial" panose="020B0604020202020204" pitchFamily="34" charset="0"/>
                        </a:rPr>
                        <a:t> |50.0%</a:t>
                      </a:r>
                      <a:r>
                        <a:rPr lang="en-CA" sz="1250" baseline="30000">
                          <a:latin typeface="Arial" panose="020B0604020202020204" pitchFamily="34" charset="0"/>
                          <a:cs typeface="Arial" panose="020B0604020202020204" pitchFamily="34" charset="0"/>
                        </a:rPr>
                        <a:t>4</a:t>
                      </a:r>
                    </a:p>
                    <a:p>
                      <a:pPr algn="ctr"/>
                      <a:r>
                        <a:rPr lang="en-CA" sz="1250" baseline="0">
                          <a:latin typeface="Arial" panose="020B0604020202020204" pitchFamily="34" charset="0"/>
                          <a:cs typeface="Arial" panose="020B0604020202020204" pitchFamily="34" charset="0"/>
                        </a:rPr>
                        <a:t>42.0%</a:t>
                      </a:r>
                      <a:r>
                        <a:rPr lang="en-CA" sz="1250" baseline="30000">
                          <a:latin typeface="Arial" panose="020B0604020202020204" pitchFamily="34" charset="0"/>
                          <a:cs typeface="Arial" panose="020B0604020202020204" pitchFamily="34" charset="0"/>
                        </a:rPr>
                        <a:t>8</a:t>
                      </a:r>
                      <a:r>
                        <a:rPr lang="en-CA" sz="1250" baseline="0">
                          <a:latin typeface="Arial" panose="020B0604020202020204" pitchFamily="34" charset="0"/>
                          <a:cs typeface="Arial" panose="020B0604020202020204" pitchFamily="34" charset="0"/>
                        </a:rPr>
                        <a:t> </a:t>
                      </a:r>
                      <a:r>
                        <a:rPr lang="en-CA" sz="1250">
                          <a:latin typeface="Arial" panose="020B0604020202020204" pitchFamily="34" charset="0"/>
                          <a:cs typeface="Arial" panose="020B0604020202020204" pitchFamily="34" charset="0"/>
                        </a:rPr>
                        <a:t> </a:t>
                      </a: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dirty="0">
                          <a:latin typeface="Arial" panose="020B0604020202020204" pitchFamily="34" charset="0"/>
                          <a:cs typeface="Arial" panose="020B0604020202020204" pitchFamily="34" charset="0"/>
                        </a:rPr>
                        <a:t>45.4%</a:t>
                      </a:r>
                      <a:r>
                        <a:rPr lang="en-CA" sz="1250" baseline="30000" dirty="0">
                          <a:latin typeface="Arial" panose="020B0604020202020204" pitchFamily="34" charset="0"/>
                          <a:cs typeface="Arial" panose="020B0604020202020204" pitchFamily="34" charset="0"/>
                        </a:rPr>
                        <a:t>5,6</a:t>
                      </a:r>
                      <a:r>
                        <a:rPr lang="en-CA" sz="1250" dirty="0">
                          <a:latin typeface="Arial" panose="020B0604020202020204" pitchFamily="34" charset="0"/>
                          <a:cs typeface="Arial" panose="020B0604020202020204" pitchFamily="34" charset="0"/>
                        </a:rPr>
                        <a:t> </a:t>
                      </a:r>
                      <a:endParaRPr lang="en-US" sz="1250" dirty="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dirty="0">
                          <a:latin typeface="Arial" panose="020B0604020202020204" pitchFamily="34" charset="0"/>
                          <a:cs typeface="Arial" panose="020B0604020202020204" pitchFamily="34" charset="0"/>
                        </a:rPr>
                        <a:t>48.0%</a:t>
                      </a:r>
                      <a:r>
                        <a:rPr lang="en-CA" sz="1250" baseline="30000" dirty="0">
                          <a:latin typeface="Arial" panose="020B0604020202020204" pitchFamily="34" charset="0"/>
                          <a:cs typeface="Arial" panose="020B0604020202020204" pitchFamily="34" charset="0"/>
                        </a:rPr>
                        <a:t>2</a:t>
                      </a:r>
                      <a:endParaRPr lang="en-US" sz="1250" dirty="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46.8%</a:t>
                      </a:r>
                      <a:r>
                        <a:rPr lang="en-CA" sz="1250" baseline="30000">
                          <a:latin typeface="Arial" panose="020B0604020202020204" pitchFamily="34" charset="0"/>
                          <a:cs typeface="Arial" panose="020B0604020202020204" pitchFamily="34" charset="0"/>
                        </a:rPr>
                        <a:t>1</a:t>
                      </a: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51.7%</a:t>
                      </a:r>
                      <a:r>
                        <a:rPr lang="en-CA" sz="1250" baseline="30000">
                          <a:latin typeface="Arial" panose="020B0604020202020204" pitchFamily="34" charset="0"/>
                          <a:cs typeface="Arial" panose="020B0604020202020204" pitchFamily="34" charset="0"/>
                        </a:rPr>
                        <a:t>8</a:t>
                      </a:r>
                      <a:r>
                        <a:rPr lang="en-CA" sz="1250">
                          <a:latin typeface="Arial" panose="020B0604020202020204" pitchFamily="34" charset="0"/>
                          <a:cs typeface="Arial" panose="020B0604020202020204" pitchFamily="34" charset="0"/>
                        </a:rPr>
                        <a:t> </a:t>
                      </a: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7637199"/>
                  </a:ext>
                </a:extLst>
              </a:tr>
              <a:tr h="6901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250">
                          <a:latin typeface="Arial" panose="020B0604020202020204" pitchFamily="34" charset="0"/>
                          <a:cs typeface="Arial" panose="020B0604020202020204" pitchFamily="34" charset="0"/>
                        </a:rPr>
                        <a:t>1° Endpoint – ORR</a:t>
                      </a:r>
                      <a:endParaRPr lang="en-US" sz="1250">
                        <a:latin typeface="Arial" panose="020B0604020202020204" pitchFamily="34" charset="0"/>
                        <a:cs typeface="Arial" panose="020B0604020202020204" pitchFamily="34" charset="0"/>
                      </a:endParaRPr>
                    </a:p>
                  </a:txBody>
                  <a:tcPr marL="69842" marR="69842"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69.6%</a:t>
                      </a:r>
                      <a:r>
                        <a:rPr lang="en-CA" sz="1250" baseline="30000">
                          <a:latin typeface="Arial" panose="020B0604020202020204" pitchFamily="34" charset="0"/>
                          <a:cs typeface="Arial" panose="020B0604020202020204" pitchFamily="34" charset="0"/>
                        </a:rPr>
                        <a:t>7</a:t>
                      </a:r>
                      <a:r>
                        <a:rPr lang="en-CA" sz="1250">
                          <a:latin typeface="Arial" panose="020B0604020202020204" pitchFamily="34" charset="0"/>
                          <a:cs typeface="Arial" panose="020B0604020202020204" pitchFamily="34" charset="0"/>
                        </a:rPr>
                        <a:t> </a:t>
                      </a:r>
                    </a:p>
                    <a:p>
                      <a:pPr algn="ctr"/>
                      <a:r>
                        <a:rPr lang="en-CA" sz="1250">
                          <a:latin typeface="Arial" panose="020B0604020202020204" pitchFamily="34" charset="0"/>
                          <a:cs typeface="Arial" panose="020B0604020202020204" pitchFamily="34" charset="0"/>
                        </a:rPr>
                        <a:t>Ratio 1.09 vs reference</a:t>
                      </a:r>
                      <a:r>
                        <a:rPr lang="en-CA" sz="1250" baseline="30000">
                          <a:latin typeface="Arial" panose="020B0604020202020204" pitchFamily="34" charset="0"/>
                          <a:cs typeface="Arial" panose="020B0604020202020204" pitchFamily="34" charset="0"/>
                        </a:rPr>
                        <a:t>6</a:t>
                      </a:r>
                      <a:endParaRPr lang="en-US" sz="1250" baseline="3000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62.5%</a:t>
                      </a:r>
                      <a:r>
                        <a:rPr lang="en-CA" sz="1250" baseline="30000">
                          <a:latin typeface="Arial" panose="020B0604020202020204" pitchFamily="34" charset="0"/>
                          <a:cs typeface="Arial" panose="020B0604020202020204" pitchFamily="34" charset="0"/>
                        </a:rPr>
                        <a:t>3</a:t>
                      </a:r>
                    </a:p>
                    <a:p>
                      <a:pPr algn="ctr"/>
                      <a:r>
                        <a:rPr lang="en-CA" sz="1250">
                          <a:latin typeface="Arial" panose="020B0604020202020204" pitchFamily="34" charset="0"/>
                          <a:cs typeface="Arial" panose="020B0604020202020204" pitchFamily="34" charset="0"/>
                        </a:rPr>
                        <a:t>Ratio 0.940 vs reference</a:t>
                      </a:r>
                      <a:r>
                        <a:rPr lang="en-CA" sz="1250" baseline="30000">
                          <a:latin typeface="Arial" panose="020B0604020202020204" pitchFamily="34" charset="0"/>
                          <a:cs typeface="Arial" panose="020B0604020202020204" pitchFamily="34" charset="0"/>
                        </a:rPr>
                        <a:t>3</a:t>
                      </a:r>
                      <a:endParaRPr lang="en-US" sz="1250" baseline="3000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66.5%</a:t>
                      </a:r>
                      <a:r>
                        <a:rPr lang="en-CA" sz="1250" baseline="30000">
                          <a:latin typeface="Arial" panose="020B0604020202020204" pitchFamily="34" charset="0"/>
                          <a:cs typeface="Arial" panose="020B0604020202020204" pitchFamily="34" charset="0"/>
                        </a:rPr>
                        <a:t>3</a:t>
                      </a:r>
                    </a:p>
                    <a:p>
                      <a:pPr algn="ctr"/>
                      <a:r>
                        <a:rPr lang="en-CA" sz="1250" baseline="0">
                          <a:latin typeface="Arial" panose="020B0604020202020204" pitchFamily="34" charset="0"/>
                          <a:cs typeface="Arial" panose="020B0604020202020204" pitchFamily="34" charset="0"/>
                        </a:rPr>
                        <a:t>64.0%</a:t>
                      </a:r>
                      <a:r>
                        <a:rPr lang="en-CA" sz="1250" baseline="30000">
                          <a:latin typeface="Arial" panose="020B0604020202020204" pitchFamily="34" charset="0"/>
                          <a:cs typeface="Arial" panose="020B0604020202020204" pitchFamily="34" charset="0"/>
                        </a:rPr>
                        <a:t>7</a:t>
                      </a:r>
                      <a:r>
                        <a:rPr lang="en-CA" sz="1250" baseline="0">
                          <a:latin typeface="Arial" panose="020B0604020202020204" pitchFamily="34" charset="0"/>
                          <a:cs typeface="Arial" panose="020B0604020202020204" pitchFamily="34" charset="0"/>
                        </a:rPr>
                        <a:t> </a:t>
                      </a:r>
                      <a:endParaRPr lang="en-US" sz="1250" baseline="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US" sz="1250" dirty="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US" sz="1250" dirty="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5488547"/>
                  </a:ext>
                </a:extLst>
              </a:tr>
              <a:tr h="483090">
                <a:tc>
                  <a:txBody>
                    <a:bodyPr/>
                    <a:lstStyle/>
                    <a:p>
                      <a:pPr algn="r"/>
                      <a:r>
                        <a:rPr lang="en-CA" sz="1250">
                          <a:latin typeface="Arial" panose="020B0604020202020204" pitchFamily="34" charset="0"/>
                          <a:cs typeface="Arial" panose="020B0604020202020204" pitchFamily="34" charset="0"/>
                        </a:rPr>
                        <a:t>2° Endpoint –</a:t>
                      </a:r>
                      <a:r>
                        <a:rPr lang="en-CA" sz="1250" baseline="0">
                          <a:latin typeface="Arial" panose="020B0604020202020204" pitchFamily="34" charset="0"/>
                          <a:cs typeface="Arial" panose="020B0604020202020204" pitchFamily="34" charset="0"/>
                        </a:rPr>
                        <a:t> </a:t>
                      </a:r>
                      <a:r>
                        <a:rPr lang="en-CA" sz="1250">
                          <a:latin typeface="Arial" panose="020B0604020202020204" pitchFamily="34" charset="0"/>
                          <a:cs typeface="Arial" panose="020B0604020202020204" pitchFamily="34" charset="0"/>
                        </a:rPr>
                        <a:t> ORR</a:t>
                      </a:r>
                      <a:endParaRPr lang="en-US" sz="1250">
                        <a:latin typeface="Arial" panose="020B0604020202020204" pitchFamily="34" charset="0"/>
                        <a:cs typeface="Arial" panose="020B0604020202020204" pitchFamily="34" charset="0"/>
                      </a:endParaRPr>
                    </a:p>
                  </a:txBody>
                  <a:tcPr marL="69842" marR="69842"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dirty="0">
                          <a:latin typeface="Arial" panose="020B0604020202020204" pitchFamily="34" charset="0"/>
                          <a:cs typeface="Arial" panose="020B0604020202020204" pitchFamily="34" charset="0"/>
                        </a:rPr>
                        <a:t>84.0%</a:t>
                      </a:r>
                      <a:r>
                        <a:rPr lang="en-CA" sz="1250" baseline="30000" dirty="0">
                          <a:latin typeface="Arial" panose="020B0604020202020204" pitchFamily="34" charset="0"/>
                          <a:cs typeface="Arial" panose="020B0604020202020204" pitchFamily="34" charset="0"/>
                        </a:rPr>
                        <a:t>1</a:t>
                      </a:r>
                      <a:r>
                        <a:rPr lang="en-CA" sz="1250" baseline="0" dirty="0">
                          <a:latin typeface="Arial" panose="020B0604020202020204" pitchFamily="34" charset="0"/>
                          <a:cs typeface="Arial" panose="020B0604020202020204" pitchFamily="34" charset="0"/>
                        </a:rPr>
                        <a:t> |</a:t>
                      </a:r>
                      <a:r>
                        <a:rPr lang="en-CA" sz="1250" dirty="0">
                          <a:latin typeface="Arial" panose="020B0604020202020204" pitchFamily="34" charset="0"/>
                          <a:cs typeface="Arial" panose="020B0604020202020204" pitchFamily="34" charset="0"/>
                        </a:rPr>
                        <a:t>91.2%</a:t>
                      </a:r>
                      <a:r>
                        <a:rPr lang="en-CA" sz="1250" baseline="30000" dirty="0">
                          <a:latin typeface="Arial" panose="020B0604020202020204" pitchFamily="34" charset="0"/>
                          <a:cs typeface="Arial" panose="020B0604020202020204" pitchFamily="34" charset="0"/>
                        </a:rPr>
                        <a:t>8</a:t>
                      </a:r>
                      <a:r>
                        <a:rPr lang="en-CA" sz="1250" dirty="0">
                          <a:latin typeface="Arial" panose="020B0604020202020204" pitchFamily="34" charset="0"/>
                          <a:cs typeface="Arial" panose="020B0604020202020204" pitchFamily="34" charset="0"/>
                        </a:rPr>
                        <a:t> </a:t>
                      </a:r>
                    </a:p>
                    <a:p>
                      <a:pPr algn="ctr"/>
                      <a:r>
                        <a:rPr lang="en-CA" sz="1250" dirty="0">
                          <a:latin typeface="Arial" panose="020B0604020202020204" pitchFamily="34" charset="0"/>
                          <a:cs typeface="Arial" panose="020B0604020202020204" pitchFamily="34" charset="0"/>
                        </a:rPr>
                        <a:t>88.8%</a:t>
                      </a:r>
                      <a:r>
                        <a:rPr lang="en-CA" sz="1250" baseline="30000" dirty="0">
                          <a:latin typeface="Arial" panose="020B0604020202020204" pitchFamily="34" charset="0"/>
                          <a:cs typeface="Arial" panose="020B0604020202020204" pitchFamily="34" charset="0"/>
                        </a:rPr>
                        <a:t>5,6</a:t>
                      </a:r>
                      <a:r>
                        <a:rPr lang="en-CA" sz="1250" dirty="0">
                          <a:latin typeface="Arial" panose="020B0604020202020204" pitchFamily="34" charset="0"/>
                          <a:cs typeface="Arial" panose="020B0604020202020204" pitchFamily="34" charset="0"/>
                        </a:rPr>
                        <a:t> </a:t>
                      </a:r>
                      <a:endParaRPr lang="en-US" sz="1250" dirty="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87.2%</a:t>
                      </a:r>
                      <a:r>
                        <a:rPr lang="en-CA" sz="1250" baseline="30000">
                          <a:latin typeface="Arial" panose="020B0604020202020204" pitchFamily="34" charset="0"/>
                          <a:cs typeface="Arial" panose="020B0604020202020204" pitchFamily="34" charset="0"/>
                        </a:rPr>
                        <a:t>5,6</a:t>
                      </a: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dirty="0">
                          <a:latin typeface="Arial" panose="020B0604020202020204" pitchFamily="34" charset="0"/>
                          <a:cs typeface="Arial" panose="020B0604020202020204" pitchFamily="34" charset="0"/>
                        </a:rPr>
                        <a:t>84.3%</a:t>
                      </a:r>
                      <a:r>
                        <a:rPr lang="en-CA" sz="1250" baseline="30000" dirty="0">
                          <a:latin typeface="Arial" panose="020B0604020202020204" pitchFamily="34" charset="0"/>
                          <a:cs typeface="Arial" panose="020B0604020202020204" pitchFamily="34" charset="0"/>
                        </a:rPr>
                        <a:t>1</a:t>
                      </a:r>
                      <a:endParaRPr lang="en-US" sz="1250" dirty="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CA" sz="1250" dirty="0">
                          <a:latin typeface="Arial" panose="020B0604020202020204" pitchFamily="34" charset="0"/>
                          <a:cs typeface="Arial" panose="020B0604020202020204" pitchFamily="34" charset="0"/>
                        </a:rPr>
                        <a:t>96.3%</a:t>
                      </a:r>
                      <a:r>
                        <a:rPr lang="en-CA" sz="1250" baseline="30000" dirty="0">
                          <a:latin typeface="Arial" panose="020B0604020202020204" pitchFamily="34" charset="0"/>
                          <a:cs typeface="Arial" panose="020B0604020202020204" pitchFamily="34" charset="0"/>
                        </a:rPr>
                        <a:t>8</a:t>
                      </a:r>
                      <a:r>
                        <a:rPr lang="en-CA" sz="1250" dirty="0">
                          <a:latin typeface="Arial" panose="020B0604020202020204" pitchFamily="34" charset="0"/>
                          <a:cs typeface="Arial" panose="020B0604020202020204" pitchFamily="34" charset="0"/>
                        </a:rPr>
                        <a:t> </a:t>
                      </a:r>
                      <a:endParaRPr lang="en-US" sz="1250" dirty="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8069235"/>
                  </a:ext>
                </a:extLst>
              </a:tr>
              <a:tr h="483090">
                <a:tc>
                  <a:txBody>
                    <a:bodyPr/>
                    <a:lstStyle/>
                    <a:p>
                      <a:pPr algn="r"/>
                      <a:r>
                        <a:rPr lang="en-CA" sz="1250">
                          <a:latin typeface="Arial" panose="020B0604020202020204" pitchFamily="34" charset="0"/>
                          <a:cs typeface="Arial" panose="020B0604020202020204" pitchFamily="34" charset="0"/>
                        </a:rPr>
                        <a:t>2° Endpoint – </a:t>
                      </a:r>
                      <a:r>
                        <a:rPr lang="en-CA" sz="1250" err="1">
                          <a:latin typeface="Arial" panose="020B0604020202020204" pitchFamily="34" charset="0"/>
                          <a:cs typeface="Arial" panose="020B0604020202020204" pitchFamily="34" charset="0"/>
                        </a:rPr>
                        <a:t>pCR</a:t>
                      </a:r>
                      <a:r>
                        <a:rPr lang="en-CA" sz="1250">
                          <a:latin typeface="Arial" panose="020B0604020202020204" pitchFamily="34" charset="0"/>
                          <a:cs typeface="Arial" panose="020B0604020202020204" pitchFamily="34" charset="0"/>
                        </a:rPr>
                        <a:t> (breast)</a:t>
                      </a:r>
                      <a:endParaRPr lang="en-US" sz="1250">
                        <a:latin typeface="Arial" panose="020B0604020202020204" pitchFamily="34" charset="0"/>
                        <a:cs typeface="Arial" panose="020B0604020202020204" pitchFamily="34" charset="0"/>
                      </a:endParaRPr>
                    </a:p>
                  </a:txBody>
                  <a:tcPr marL="69842" marR="69842"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250">
                          <a:latin typeface="Arial" panose="020B0604020202020204" pitchFamily="34" charset="0"/>
                          <a:cs typeface="Arial" panose="020B0604020202020204" pitchFamily="34" charset="0"/>
                        </a:rPr>
                        <a:t>45.0%</a:t>
                      </a:r>
                      <a:r>
                        <a:rPr lang="en-CA" sz="1250" baseline="30000">
                          <a:latin typeface="Arial" panose="020B0604020202020204" pitchFamily="34" charset="0"/>
                          <a:cs typeface="Arial" panose="020B0604020202020204" pitchFamily="34" charset="0"/>
                        </a:rPr>
                        <a:t>2</a:t>
                      </a: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50" baseline="3000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50">
                          <a:latin typeface="Arial" panose="020B0604020202020204" pitchFamily="34" charset="0"/>
                          <a:cs typeface="Arial" panose="020B0604020202020204" pitchFamily="34" charset="0"/>
                        </a:rPr>
                        <a:t>51.1%</a:t>
                      </a:r>
                      <a:r>
                        <a:rPr lang="en-CA" sz="1250" baseline="30000">
                          <a:latin typeface="Arial" panose="020B0604020202020204" pitchFamily="34" charset="0"/>
                          <a:cs typeface="Arial" panose="020B0604020202020204" pitchFamily="34" charset="0"/>
                        </a:rPr>
                        <a:t>2</a:t>
                      </a:r>
                      <a:endParaRPr lang="en-US" sz="1250" baseline="3000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5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50" dirty="0">
                        <a:latin typeface="Arial" panose="020B0604020202020204" pitchFamily="34" charset="0"/>
                        <a:cs typeface="Arial" panose="020B0604020202020204" pitchFamily="34" charset="0"/>
                      </a:endParaRPr>
                    </a:p>
                  </a:txBody>
                  <a:tcPr marL="69842" marR="69842"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0076638"/>
                  </a:ext>
                </a:extLst>
              </a:tr>
            </a:tbl>
          </a:graphicData>
        </a:graphic>
      </p:graphicFrame>
      <p:sp>
        <p:nvSpPr>
          <p:cNvPr id="2" name="Title 1"/>
          <p:cNvSpPr>
            <a:spLocks noGrp="1"/>
          </p:cNvSpPr>
          <p:nvPr>
            <p:ph type="title"/>
          </p:nvPr>
        </p:nvSpPr>
        <p:spPr/>
        <p:txBody>
          <a:bodyPr>
            <a:normAutofit fontScale="90000"/>
          </a:bodyPr>
          <a:lstStyle/>
          <a:p>
            <a:r>
              <a:rPr lang="en-US" sz="4000"/>
              <a:t>Regulatory Approval Process</a:t>
            </a:r>
            <a:endParaRPr lang="en-US" sz="4000" baseline="30000"/>
          </a:p>
        </p:txBody>
      </p:sp>
      <p:sp>
        <p:nvSpPr>
          <p:cNvPr id="5" name="Text Placeholder 4"/>
          <p:cNvSpPr>
            <a:spLocks noGrp="1"/>
          </p:cNvSpPr>
          <p:nvPr>
            <p:ph type="body" sz="quarter" idx="10"/>
          </p:nvPr>
        </p:nvSpPr>
        <p:spPr>
          <a:xfrm>
            <a:off x="293708" y="803671"/>
            <a:ext cx="11567486" cy="412644"/>
          </a:xfrm>
        </p:spPr>
        <p:txBody>
          <a:bodyPr/>
          <a:lstStyle/>
          <a:p>
            <a:r>
              <a:rPr lang="en-CA" sz="2600" dirty="0"/>
              <a:t>Clinical Summary of Phase III trastuzumab Studies</a:t>
            </a:r>
          </a:p>
        </p:txBody>
      </p:sp>
      <p:sp>
        <p:nvSpPr>
          <p:cNvPr id="7" name="TextBox 6"/>
          <p:cNvSpPr txBox="1"/>
          <p:nvPr/>
        </p:nvSpPr>
        <p:spPr>
          <a:xfrm>
            <a:off x="838200" y="6410842"/>
            <a:ext cx="184731" cy="369332"/>
          </a:xfrm>
          <a:prstGeom prst="rect">
            <a:avLst/>
          </a:prstGeom>
          <a:noFill/>
        </p:spPr>
        <p:txBody>
          <a:bodyPr wrap="none" rtlCol="0">
            <a:spAutoFit/>
          </a:bodyPr>
          <a:lstStyle/>
          <a:p>
            <a:endParaRPr lang="en-US"/>
          </a:p>
        </p:txBody>
      </p:sp>
      <p:sp>
        <p:nvSpPr>
          <p:cNvPr id="8" name="TextBox 7"/>
          <p:cNvSpPr txBox="1"/>
          <p:nvPr/>
        </p:nvSpPr>
        <p:spPr>
          <a:xfrm>
            <a:off x="2885107" y="6410842"/>
            <a:ext cx="184731" cy="369332"/>
          </a:xfrm>
          <a:prstGeom prst="rect">
            <a:avLst/>
          </a:prstGeom>
          <a:noFill/>
        </p:spPr>
        <p:txBody>
          <a:bodyPr wrap="none" rtlCol="0">
            <a:spAutoFit/>
          </a:bodyPr>
          <a:lstStyle/>
          <a:p>
            <a:endParaRPr lang="en-US"/>
          </a:p>
        </p:txBody>
      </p:sp>
      <p:graphicFrame>
        <p:nvGraphicFramePr>
          <p:cNvPr id="9" name="Diagram 8"/>
          <p:cNvGraphicFramePr/>
          <p:nvPr>
            <p:extLst>
              <p:ext uri="{D42A27DB-BD31-4B8C-83A1-F6EECF244321}">
                <p14:modId xmlns:p14="http://schemas.microsoft.com/office/powerpoint/2010/main" val="2777674094"/>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93708" y="5428292"/>
            <a:ext cx="5462218" cy="1015663"/>
          </a:xfrm>
          <a:prstGeom prst="rect">
            <a:avLst/>
          </a:prstGeom>
        </p:spPr>
        <p:txBody>
          <a:bodyPr wrap="square">
            <a:spAutoFit/>
          </a:bodyPr>
          <a:lstStyle/>
          <a:p>
            <a:pPr defTabSz="931774">
              <a:defRPr/>
            </a:pPr>
            <a:r>
              <a:rPr lang="en-CA" sz="600" dirty="0">
                <a:latin typeface="Arial" panose="020B0604020202020204" pitchFamily="34" charset="0"/>
                <a:cs typeface="Arial" panose="020B0604020202020204" pitchFamily="34" charset="0"/>
              </a:rPr>
              <a:t>1. </a:t>
            </a:r>
            <a:r>
              <a:rPr lang="en-CA" sz="600" dirty="0" err="1">
                <a:latin typeface="Arial" panose="020B0604020202020204" pitchFamily="34" charset="0"/>
                <a:cs typeface="Arial" panose="020B0604020202020204" pitchFamily="34" charset="0"/>
              </a:rPr>
              <a:t>Stebbing</a:t>
            </a:r>
            <a:r>
              <a:rPr lang="en-CA" sz="600" dirty="0">
                <a:latin typeface="Arial" panose="020B0604020202020204" pitchFamily="34" charset="0"/>
                <a:cs typeface="Arial" panose="020B0604020202020204" pitchFamily="34" charset="0"/>
              </a:rPr>
              <a:t> J, </a:t>
            </a:r>
            <a:r>
              <a:rPr lang="en-CA" sz="600" dirty="0" err="1">
                <a:latin typeface="Arial" panose="020B0604020202020204" pitchFamily="34" charset="0"/>
                <a:cs typeface="Arial" panose="020B0604020202020204" pitchFamily="34" charset="0"/>
              </a:rPr>
              <a:t>Baranau</a:t>
            </a:r>
            <a:r>
              <a:rPr lang="en-CA" sz="600" dirty="0">
                <a:latin typeface="Arial" panose="020B0604020202020204" pitchFamily="34" charset="0"/>
                <a:cs typeface="Arial" panose="020B0604020202020204" pitchFamily="34" charset="0"/>
              </a:rPr>
              <a:t> Y, </a:t>
            </a:r>
            <a:r>
              <a:rPr lang="en-CA" sz="600" dirty="0" err="1">
                <a:latin typeface="Arial" panose="020B0604020202020204" pitchFamily="34" charset="0"/>
                <a:cs typeface="Arial" panose="020B0604020202020204" pitchFamily="34" charset="0"/>
              </a:rPr>
              <a:t>Baryash</a:t>
            </a:r>
            <a:r>
              <a:rPr lang="en-CA" sz="600" dirty="0">
                <a:latin typeface="Arial" panose="020B0604020202020204" pitchFamily="34" charset="0"/>
                <a:cs typeface="Arial" panose="020B0604020202020204" pitchFamily="34" charset="0"/>
              </a:rPr>
              <a:t> V, </a:t>
            </a:r>
            <a:r>
              <a:rPr lang="en-CA" sz="600" dirty="0" err="1">
                <a:latin typeface="Arial" panose="020B0604020202020204" pitchFamily="34" charset="0"/>
                <a:cs typeface="Arial" panose="020B0604020202020204" pitchFamily="34" charset="0"/>
              </a:rPr>
              <a:t>Manikhas</a:t>
            </a:r>
            <a:r>
              <a:rPr lang="en-CA" sz="600" dirty="0">
                <a:latin typeface="Arial" panose="020B0604020202020204" pitchFamily="34" charset="0"/>
                <a:cs typeface="Arial" panose="020B0604020202020204" pitchFamily="34" charset="0"/>
              </a:rPr>
              <a:t> A, </a:t>
            </a:r>
            <a:r>
              <a:rPr lang="en-CA" sz="600" dirty="0" err="1">
                <a:latin typeface="Arial" panose="020B0604020202020204" pitchFamily="34" charset="0"/>
                <a:cs typeface="Arial" panose="020B0604020202020204" pitchFamily="34" charset="0"/>
              </a:rPr>
              <a:t>Moiseyenko</a:t>
            </a:r>
            <a:r>
              <a:rPr lang="en-CA" sz="600" dirty="0">
                <a:latin typeface="Arial" panose="020B0604020202020204" pitchFamily="34" charset="0"/>
                <a:cs typeface="Arial" panose="020B0604020202020204" pitchFamily="34" charset="0"/>
              </a:rPr>
              <a:t> V, </a:t>
            </a:r>
            <a:r>
              <a:rPr lang="en-CA" sz="600" dirty="0" err="1">
                <a:latin typeface="Arial" panose="020B0604020202020204" pitchFamily="34" charset="0"/>
                <a:cs typeface="Arial" panose="020B0604020202020204" pitchFamily="34" charset="0"/>
              </a:rPr>
              <a:t>Dzagnidze</a:t>
            </a:r>
            <a:r>
              <a:rPr lang="en-CA" sz="600" dirty="0">
                <a:latin typeface="Arial" panose="020B0604020202020204" pitchFamily="34" charset="0"/>
                <a:cs typeface="Arial" panose="020B0604020202020204" pitchFamily="34" charset="0"/>
              </a:rPr>
              <a:t> G, et al. CT-P6 compared with reference </a:t>
            </a:r>
            <a:r>
              <a:rPr lang="en-CA" sz="600" dirty="0" err="1">
                <a:latin typeface="Arial" panose="020B0604020202020204" pitchFamily="34" charset="0"/>
                <a:cs typeface="Arial" panose="020B0604020202020204" pitchFamily="34" charset="0"/>
              </a:rPr>
              <a:t>trastuzumab</a:t>
            </a:r>
            <a:r>
              <a:rPr lang="en-CA" sz="600" dirty="0">
                <a:latin typeface="Arial" panose="020B0604020202020204" pitchFamily="34" charset="0"/>
                <a:cs typeface="Arial" panose="020B0604020202020204" pitchFamily="34" charset="0"/>
              </a:rPr>
              <a:t> for HER2-positive breast cancer: a randomised, double-blind, active-controlled, phase 3 equivalence trial. Lancet </a:t>
            </a:r>
            <a:r>
              <a:rPr lang="en-CA" sz="600" dirty="0" err="1">
                <a:latin typeface="Arial" panose="020B0604020202020204" pitchFamily="34" charset="0"/>
                <a:cs typeface="Arial" panose="020B0604020202020204" pitchFamily="34" charset="0"/>
              </a:rPr>
              <a:t>Oncol</a:t>
            </a:r>
            <a:r>
              <a:rPr lang="en-CA" sz="600" dirty="0">
                <a:latin typeface="Arial" panose="020B0604020202020204" pitchFamily="34" charset="0"/>
                <a:cs typeface="Arial" panose="020B0604020202020204" pitchFamily="34" charset="0"/>
              </a:rPr>
              <a:t> [Internet]. 2017 Jul;18(7): 917-28. Available from: </a:t>
            </a:r>
            <a:r>
              <a:rPr lang="en-US" sz="600" dirty="0">
                <a:latin typeface="Arial" panose="020B0604020202020204" pitchFamily="34" charset="0"/>
                <a:cs typeface="Arial" panose="020B0604020202020204" pitchFamily="34" charset="0"/>
                <a:hlinkClick r:id="rId8"/>
              </a:rPr>
              <a:t>https://www.ncbi.nlm.nih.gov/pubmed/28592386</a:t>
            </a:r>
            <a:endParaRPr lang="en-US" sz="600" dirty="0">
              <a:latin typeface="Arial" panose="020B0604020202020204" pitchFamily="34" charset="0"/>
              <a:cs typeface="Arial" panose="020B0604020202020204" pitchFamily="34" charset="0"/>
            </a:endParaRPr>
          </a:p>
          <a:p>
            <a:pPr defTabSz="931774">
              <a:defRPr/>
            </a:pPr>
            <a:r>
              <a:rPr lang="en-CA" sz="600" dirty="0">
                <a:latin typeface="Arial" panose="020B0604020202020204" pitchFamily="34" charset="0"/>
                <a:cs typeface="Arial" panose="020B0604020202020204" pitchFamily="34" charset="0"/>
              </a:rPr>
              <a:t>2. Efficacy and safety of ABP 980 compared with reference </a:t>
            </a:r>
            <a:r>
              <a:rPr lang="en-CA" sz="600" dirty="0" err="1">
                <a:latin typeface="Arial" panose="020B0604020202020204" pitchFamily="34" charset="0"/>
                <a:cs typeface="Arial" panose="020B0604020202020204" pitchFamily="34" charset="0"/>
              </a:rPr>
              <a:t>trastuzumab</a:t>
            </a:r>
            <a:r>
              <a:rPr lang="en-CA" sz="600" dirty="0">
                <a:latin typeface="Arial" panose="020B0604020202020204" pitchFamily="34" charset="0"/>
                <a:cs typeface="Arial" panose="020B0604020202020204" pitchFamily="34" charset="0"/>
              </a:rPr>
              <a:t> in women with HER2-positive early breast cancer (LILAC study): a randomised, double-blind, phase 3 trial. Lance </a:t>
            </a:r>
            <a:r>
              <a:rPr lang="en-CA" sz="600" dirty="0" err="1">
                <a:latin typeface="Arial" panose="020B0604020202020204" pitchFamily="34" charset="0"/>
                <a:cs typeface="Arial" panose="020B0604020202020204" pitchFamily="34" charset="0"/>
              </a:rPr>
              <a:t>Oncol</a:t>
            </a:r>
            <a:r>
              <a:rPr lang="en-CA" sz="600" dirty="0">
                <a:latin typeface="Arial" panose="020B0604020202020204" pitchFamily="34" charset="0"/>
                <a:cs typeface="Arial" panose="020B0604020202020204" pitchFamily="34" charset="0"/>
              </a:rPr>
              <a:t> [Internet]. 2018 Jul;19(7): 987-98. Available from: </a:t>
            </a:r>
            <a:r>
              <a:rPr lang="en-CA" sz="600" dirty="0">
                <a:latin typeface="Arial" panose="020B0604020202020204" pitchFamily="34" charset="0"/>
                <a:cs typeface="Arial" panose="020B0604020202020204" pitchFamily="34" charset="0"/>
                <a:hlinkClick r:id="rId9"/>
              </a:rPr>
              <a:t>https://www.ncbi.nlm.nih.gov/pubmed/29880292</a:t>
            </a:r>
            <a:endParaRPr lang="en-CA" sz="600" dirty="0">
              <a:latin typeface="Arial" panose="020B0604020202020204" pitchFamily="34" charset="0"/>
              <a:cs typeface="Arial" panose="020B0604020202020204" pitchFamily="34" charset="0"/>
            </a:endParaRPr>
          </a:p>
          <a:p>
            <a:r>
              <a:rPr lang="en-CA" sz="600" dirty="0">
                <a:latin typeface="Arial" panose="020B0604020202020204" pitchFamily="34" charset="0"/>
                <a:cs typeface="Arial" panose="020B0604020202020204" pitchFamily="34" charset="0"/>
              </a:rPr>
              <a:t>3. </a:t>
            </a:r>
            <a:r>
              <a:rPr lang="en-CA" sz="600" dirty="0" err="1">
                <a:latin typeface="Arial" panose="020B0604020202020204" pitchFamily="34" charset="0"/>
                <a:cs typeface="Arial" panose="020B0604020202020204" pitchFamily="34" charset="0"/>
              </a:rPr>
              <a:t>Pegram</a:t>
            </a:r>
            <a:r>
              <a:rPr lang="en-CA" sz="600" dirty="0">
                <a:latin typeface="Arial" panose="020B0604020202020204" pitchFamily="34" charset="0"/>
                <a:cs typeface="Arial" panose="020B0604020202020204" pitchFamily="34" charset="0"/>
              </a:rPr>
              <a:t> MD, </a:t>
            </a:r>
            <a:r>
              <a:rPr lang="en-CA" sz="600" dirty="0" err="1">
                <a:latin typeface="Arial" panose="020B0604020202020204" pitchFamily="34" charset="0"/>
                <a:cs typeface="Arial" panose="020B0604020202020204" pitchFamily="34" charset="0"/>
              </a:rPr>
              <a:t>Bondarenko</a:t>
            </a:r>
            <a:r>
              <a:rPr lang="en-CA" sz="600" dirty="0">
                <a:latin typeface="Arial" panose="020B0604020202020204" pitchFamily="34" charset="0"/>
                <a:cs typeface="Arial" panose="020B0604020202020204" pitchFamily="34" charset="0"/>
              </a:rPr>
              <a:t> I, Moreira Costa </a:t>
            </a:r>
            <a:r>
              <a:rPr lang="en-CA" sz="600" dirty="0" err="1">
                <a:latin typeface="Arial" panose="020B0604020202020204" pitchFamily="34" charset="0"/>
                <a:cs typeface="Arial" panose="020B0604020202020204" pitchFamily="34" charset="0"/>
              </a:rPr>
              <a:t>Zorzetto</a:t>
            </a:r>
            <a:r>
              <a:rPr lang="en-CA" sz="600" dirty="0">
                <a:latin typeface="Arial" panose="020B0604020202020204" pitchFamily="34" charset="0"/>
                <a:cs typeface="Arial" panose="020B0604020202020204" pitchFamily="34" charset="0"/>
              </a:rPr>
              <a:t> M, </a:t>
            </a:r>
            <a:r>
              <a:rPr lang="en-CA" sz="600" dirty="0" err="1">
                <a:latin typeface="Arial" panose="020B0604020202020204" pitchFamily="34" charset="0"/>
                <a:cs typeface="Arial" panose="020B0604020202020204" pitchFamily="34" charset="0"/>
              </a:rPr>
              <a:t>Hingmire</a:t>
            </a:r>
            <a:r>
              <a:rPr lang="en-CA" sz="600" dirty="0">
                <a:latin typeface="Arial" panose="020B0604020202020204" pitchFamily="34" charset="0"/>
                <a:cs typeface="Arial" panose="020B0604020202020204" pitchFamily="34" charset="0"/>
              </a:rPr>
              <a:t> S, </a:t>
            </a:r>
            <a:r>
              <a:rPr lang="en-CA" sz="600" dirty="0" err="1">
                <a:latin typeface="Arial" panose="020B0604020202020204" pitchFamily="34" charset="0"/>
                <a:cs typeface="Arial" panose="020B0604020202020204" pitchFamily="34" charset="0"/>
              </a:rPr>
              <a:t>Krivorotko</a:t>
            </a:r>
            <a:r>
              <a:rPr lang="en-CA" sz="600" dirty="0">
                <a:latin typeface="Arial" panose="020B0604020202020204" pitchFamily="34" charset="0"/>
                <a:cs typeface="Arial" panose="020B0604020202020204" pitchFamily="34" charset="0"/>
              </a:rPr>
              <a:t> PV, </a:t>
            </a:r>
            <a:r>
              <a:rPr lang="en-CA" sz="600" dirty="0" err="1">
                <a:latin typeface="Arial" panose="020B0604020202020204" pitchFamily="34" charset="0"/>
                <a:cs typeface="Arial" panose="020B0604020202020204" pitchFamily="34" charset="0"/>
              </a:rPr>
              <a:t>Seok</a:t>
            </a:r>
            <a:r>
              <a:rPr lang="en-CA" sz="600" dirty="0">
                <a:latin typeface="Arial" panose="020B0604020202020204" pitchFamily="34" charset="0"/>
                <a:cs typeface="Arial" panose="020B0604020202020204" pitchFamily="34" charset="0"/>
              </a:rPr>
              <a:t> Lee K, et al. PF-05280014 (a </a:t>
            </a:r>
            <a:r>
              <a:rPr lang="en-CA" sz="600" dirty="0" err="1">
                <a:latin typeface="Arial" panose="020B0604020202020204" pitchFamily="34" charset="0"/>
                <a:cs typeface="Arial" panose="020B0604020202020204" pitchFamily="34" charset="0"/>
              </a:rPr>
              <a:t>trastuzumab</a:t>
            </a:r>
            <a:r>
              <a:rPr lang="en-CA" sz="600" dirty="0">
                <a:latin typeface="Arial" panose="020B0604020202020204" pitchFamily="34" charset="0"/>
                <a:cs typeface="Arial" panose="020B0604020202020204" pitchFamily="34" charset="0"/>
              </a:rPr>
              <a:t> biosimilar) plus paclitaxel for HER2-positive metastatic breast cancer: a randomised, double-blind study. Br J Cancer [Internet]. 2019;120: 172-82. Available from: </a:t>
            </a:r>
            <a:r>
              <a:rPr lang="en-CA" sz="600" dirty="0">
                <a:latin typeface="Arial" panose="020B0604020202020204" pitchFamily="34" charset="0"/>
                <a:cs typeface="Arial" panose="020B0604020202020204" pitchFamily="34" charset="0"/>
                <a:hlinkClick r:id="rId10"/>
              </a:rPr>
              <a:t>https://www.nature.com/articles/s41416-018-0340-2</a:t>
            </a:r>
            <a:endParaRPr lang="en-CA" sz="600" dirty="0">
              <a:latin typeface="Arial" panose="020B0604020202020204" pitchFamily="34" charset="0"/>
              <a:cs typeface="Arial" panose="020B0604020202020204" pitchFamily="34" charset="0"/>
            </a:endParaRPr>
          </a:p>
          <a:p>
            <a:r>
              <a:rPr lang="en-CA" sz="600" dirty="0">
                <a:latin typeface="Arial" panose="020B0604020202020204" pitchFamily="34" charset="0"/>
                <a:cs typeface="Arial" panose="020B0604020202020204" pitchFamily="34" charset="0"/>
              </a:rPr>
              <a:t>4. </a:t>
            </a:r>
            <a:r>
              <a:rPr lang="en-CA" sz="600" dirty="0" err="1">
                <a:latin typeface="Arial" panose="020B0604020202020204" pitchFamily="34" charset="0"/>
                <a:cs typeface="Arial" panose="020B0604020202020204" pitchFamily="34" charset="0"/>
              </a:rPr>
              <a:t>Lammers</a:t>
            </a:r>
            <a:r>
              <a:rPr lang="en-CA" sz="600" dirty="0">
                <a:latin typeface="Arial" panose="020B0604020202020204" pitchFamily="34" charset="0"/>
                <a:cs typeface="Arial" panose="020B0604020202020204" pitchFamily="34" charset="0"/>
              </a:rPr>
              <a:t> PE, Dank M, </a:t>
            </a:r>
            <a:r>
              <a:rPr lang="en-CA" sz="600" dirty="0" err="1">
                <a:latin typeface="Arial" panose="020B0604020202020204" pitchFamily="34" charset="0"/>
                <a:cs typeface="Arial" panose="020B0604020202020204" pitchFamily="34" charset="0"/>
              </a:rPr>
              <a:t>Masetti</a:t>
            </a:r>
            <a:r>
              <a:rPr lang="en-CA" sz="600" dirty="0">
                <a:latin typeface="Arial" panose="020B0604020202020204" pitchFamily="34" charset="0"/>
                <a:cs typeface="Arial" panose="020B0604020202020204" pitchFamily="34" charset="0"/>
              </a:rPr>
              <a:t> R, Abbas R, Hilton F, Coppola J, et al. </a:t>
            </a:r>
            <a:r>
              <a:rPr lang="en-CA" sz="600" dirty="0" err="1">
                <a:latin typeface="Arial" panose="020B0604020202020204" pitchFamily="34" charset="0"/>
                <a:cs typeface="Arial" panose="020B0604020202020204" pitchFamily="34" charset="0"/>
              </a:rPr>
              <a:t>Neoadjuvant</a:t>
            </a:r>
            <a:r>
              <a:rPr lang="en-CA" sz="600" dirty="0">
                <a:latin typeface="Arial" panose="020B0604020202020204" pitchFamily="34" charset="0"/>
                <a:cs typeface="Arial" panose="020B0604020202020204" pitchFamily="34" charset="0"/>
              </a:rPr>
              <a:t> PF-05280014 (a potential </a:t>
            </a:r>
            <a:r>
              <a:rPr lang="en-CA" sz="600" dirty="0" err="1">
                <a:latin typeface="Arial" panose="020B0604020202020204" pitchFamily="34" charset="0"/>
                <a:cs typeface="Arial" panose="020B0604020202020204" pitchFamily="34" charset="0"/>
              </a:rPr>
              <a:t>trastuzumab</a:t>
            </a:r>
            <a:r>
              <a:rPr lang="en-CA" sz="600" dirty="0">
                <a:latin typeface="Arial" panose="020B0604020202020204" pitchFamily="34" charset="0"/>
                <a:cs typeface="Arial" panose="020B0604020202020204" pitchFamily="34" charset="0"/>
              </a:rPr>
              <a:t> biosimilar) versus </a:t>
            </a:r>
            <a:r>
              <a:rPr lang="en-CA" sz="600" dirty="0" err="1">
                <a:latin typeface="Arial" panose="020B0604020202020204" pitchFamily="34" charset="0"/>
                <a:cs typeface="Arial" panose="020B0604020202020204" pitchFamily="34" charset="0"/>
              </a:rPr>
              <a:t>trastuzumab</a:t>
            </a:r>
            <a:r>
              <a:rPr lang="en-CA" sz="600" dirty="0">
                <a:latin typeface="Arial" panose="020B0604020202020204" pitchFamily="34" charset="0"/>
                <a:cs typeface="Arial" panose="020B0604020202020204" pitchFamily="34" charset="0"/>
              </a:rPr>
              <a:t> for operable Her2+ breast cancer. Br J Cancer [Internet]. 2018;119: 266-73. Available from: </a:t>
            </a:r>
            <a:r>
              <a:rPr lang="en-CA" sz="600" dirty="0">
                <a:latin typeface="Arial" panose="020B0604020202020204" pitchFamily="34" charset="0"/>
                <a:cs typeface="Arial" panose="020B0604020202020204" pitchFamily="34" charset="0"/>
                <a:hlinkClick r:id="rId11"/>
              </a:rPr>
              <a:t>https://www.nature.com/articles/s41416-018-0147-1</a:t>
            </a:r>
            <a:endParaRPr lang="en-CA" sz="600" dirty="0">
              <a:latin typeface="Arial" panose="020B0604020202020204" pitchFamily="34" charset="0"/>
              <a:cs typeface="Arial" panose="020B0604020202020204" pitchFamily="34" charset="0"/>
            </a:endParaRPr>
          </a:p>
        </p:txBody>
      </p:sp>
      <p:sp>
        <p:nvSpPr>
          <p:cNvPr id="4" name="Rectangle 3"/>
          <p:cNvSpPr/>
          <p:nvPr/>
        </p:nvSpPr>
        <p:spPr>
          <a:xfrm>
            <a:off x="5654187" y="5432787"/>
            <a:ext cx="6207007" cy="1107996"/>
          </a:xfrm>
          <a:prstGeom prst="rect">
            <a:avLst/>
          </a:prstGeom>
        </p:spPr>
        <p:txBody>
          <a:bodyPr wrap="square">
            <a:spAutoFit/>
          </a:bodyPr>
          <a:lstStyle/>
          <a:p>
            <a:r>
              <a:rPr lang="en-CA" sz="600" dirty="0">
                <a:latin typeface="Arial" panose="020B0604020202020204" pitchFamily="34" charset="0"/>
                <a:cs typeface="Arial" panose="020B0604020202020204" pitchFamily="34" charset="0"/>
              </a:rPr>
              <a:t>5. Ismael G, </a:t>
            </a:r>
            <a:r>
              <a:rPr lang="en-CA" sz="600" dirty="0" err="1">
                <a:latin typeface="Arial" panose="020B0604020202020204" pitchFamily="34" charset="0"/>
                <a:cs typeface="Arial" panose="020B0604020202020204" pitchFamily="34" charset="0"/>
              </a:rPr>
              <a:t>Hegg</a:t>
            </a:r>
            <a:r>
              <a:rPr lang="en-CA" sz="600" dirty="0">
                <a:latin typeface="Arial" panose="020B0604020202020204" pitchFamily="34" charset="0"/>
                <a:cs typeface="Arial" panose="020B0604020202020204" pitchFamily="34" charset="0"/>
              </a:rPr>
              <a:t> R, </a:t>
            </a:r>
            <a:r>
              <a:rPr lang="en-CA" sz="600" dirty="0" err="1">
                <a:latin typeface="Arial" panose="020B0604020202020204" pitchFamily="34" charset="0"/>
                <a:cs typeface="Arial" panose="020B0604020202020204" pitchFamily="34" charset="0"/>
              </a:rPr>
              <a:t>Muehlbauer</a:t>
            </a:r>
            <a:r>
              <a:rPr lang="en-CA" sz="600" dirty="0">
                <a:latin typeface="Arial" panose="020B0604020202020204" pitchFamily="34" charset="0"/>
                <a:cs typeface="Arial" panose="020B0604020202020204" pitchFamily="34" charset="0"/>
              </a:rPr>
              <a:t> S, </a:t>
            </a:r>
            <a:r>
              <a:rPr lang="en-CA" sz="600" dirty="0" err="1">
                <a:latin typeface="Arial" panose="020B0604020202020204" pitchFamily="34" charset="0"/>
                <a:cs typeface="Arial" panose="020B0604020202020204" pitchFamily="34" charset="0"/>
              </a:rPr>
              <a:t>Heinzmann</a:t>
            </a:r>
            <a:r>
              <a:rPr lang="en-CA" sz="600" dirty="0">
                <a:latin typeface="Arial" panose="020B0604020202020204" pitchFamily="34" charset="0"/>
                <a:cs typeface="Arial" panose="020B0604020202020204" pitchFamily="34" charset="0"/>
              </a:rPr>
              <a:t> D, </a:t>
            </a:r>
            <a:r>
              <a:rPr lang="en-CA" sz="600" dirty="0" err="1">
                <a:latin typeface="Arial" panose="020B0604020202020204" pitchFamily="34" charset="0"/>
                <a:cs typeface="Arial" panose="020B0604020202020204" pitchFamily="34" charset="0"/>
              </a:rPr>
              <a:t>Lum</a:t>
            </a:r>
            <a:r>
              <a:rPr lang="en-CA" sz="600" dirty="0">
                <a:latin typeface="Arial" panose="020B0604020202020204" pitchFamily="34" charset="0"/>
                <a:cs typeface="Arial" panose="020B0604020202020204" pitchFamily="34" charset="0"/>
              </a:rPr>
              <a:t> B, Kim SB, et al. Subcutaneous versus intravenous administration of (neo)adjuvant </a:t>
            </a:r>
            <a:r>
              <a:rPr lang="en-CA" sz="600" dirty="0" err="1">
                <a:latin typeface="Arial" panose="020B0604020202020204" pitchFamily="34" charset="0"/>
                <a:cs typeface="Arial" panose="020B0604020202020204" pitchFamily="34" charset="0"/>
              </a:rPr>
              <a:t>trastuzumab</a:t>
            </a:r>
            <a:r>
              <a:rPr lang="en-CA" sz="600" dirty="0">
                <a:latin typeface="Arial" panose="020B0604020202020204" pitchFamily="34" charset="0"/>
                <a:cs typeface="Arial" panose="020B0604020202020204" pitchFamily="34" charset="0"/>
              </a:rPr>
              <a:t> in patient with HER2-positive, clinical stage I-III breast cancer (</a:t>
            </a:r>
            <a:r>
              <a:rPr lang="en-CA" sz="600" dirty="0" err="1">
                <a:latin typeface="Arial" panose="020B0604020202020204" pitchFamily="34" charset="0"/>
                <a:cs typeface="Arial" panose="020B0604020202020204" pitchFamily="34" charset="0"/>
              </a:rPr>
              <a:t>HannaH</a:t>
            </a:r>
            <a:r>
              <a:rPr lang="en-CA" sz="600" dirty="0">
                <a:latin typeface="Arial" panose="020B0604020202020204" pitchFamily="34" charset="0"/>
                <a:cs typeface="Arial" panose="020B0604020202020204" pitchFamily="34" charset="0"/>
              </a:rPr>
              <a:t> study): a phase 3, open-label, multicentre, randomised trial. Lancet </a:t>
            </a:r>
            <a:r>
              <a:rPr lang="en-CA" sz="600" dirty="0" err="1">
                <a:latin typeface="Arial" panose="020B0604020202020204" pitchFamily="34" charset="0"/>
                <a:cs typeface="Arial" panose="020B0604020202020204" pitchFamily="34" charset="0"/>
              </a:rPr>
              <a:t>Oncol</a:t>
            </a:r>
            <a:r>
              <a:rPr lang="en-CA" sz="600" dirty="0">
                <a:latin typeface="Arial" panose="020B0604020202020204" pitchFamily="34" charset="0"/>
                <a:cs typeface="Arial" panose="020B0604020202020204" pitchFamily="34" charset="0"/>
              </a:rPr>
              <a:t> [Internet]. 2012 Sep;13(9): 869-78. Available from: </a:t>
            </a:r>
            <a:r>
              <a:rPr lang="en-CA" sz="600" dirty="0">
                <a:latin typeface="Arial" panose="020B0604020202020204" pitchFamily="34" charset="0"/>
                <a:cs typeface="Arial" panose="020B0604020202020204" pitchFamily="34" charset="0"/>
                <a:hlinkClick r:id="rId12"/>
              </a:rPr>
              <a:t>https://www.ncbi.nlm.nih.gov/pubmed/22884505</a:t>
            </a:r>
            <a:endParaRPr lang="en-CA" sz="600" dirty="0">
              <a:latin typeface="Arial" panose="020B0604020202020204" pitchFamily="34" charset="0"/>
              <a:cs typeface="Arial" panose="020B0604020202020204" pitchFamily="34" charset="0"/>
            </a:endParaRPr>
          </a:p>
          <a:p>
            <a:r>
              <a:rPr lang="en-CA" sz="600" dirty="0">
                <a:latin typeface="Arial" panose="020B0604020202020204" pitchFamily="34" charset="0"/>
                <a:cs typeface="Arial" panose="020B0604020202020204" pitchFamily="34" charset="0"/>
              </a:rPr>
              <a:t>6. </a:t>
            </a:r>
            <a:r>
              <a:rPr lang="en-CA" sz="600" dirty="0" err="1">
                <a:latin typeface="Arial" panose="020B0604020202020204" pitchFamily="34" charset="0"/>
                <a:cs typeface="Arial" panose="020B0604020202020204" pitchFamily="34" charset="0"/>
              </a:rPr>
              <a:t>Jackisch</a:t>
            </a:r>
            <a:r>
              <a:rPr lang="en-CA" sz="600" dirty="0">
                <a:latin typeface="Arial" panose="020B0604020202020204" pitchFamily="34" charset="0"/>
                <a:cs typeface="Arial" panose="020B0604020202020204" pitchFamily="34" charset="0"/>
              </a:rPr>
              <a:t> C, Kim SB, </a:t>
            </a:r>
            <a:r>
              <a:rPr lang="en-CA" sz="600" dirty="0" err="1">
                <a:latin typeface="Arial" panose="020B0604020202020204" pitchFamily="34" charset="0"/>
                <a:cs typeface="Arial" panose="020B0604020202020204" pitchFamily="34" charset="0"/>
              </a:rPr>
              <a:t>Semiglazov</a:t>
            </a:r>
            <a:r>
              <a:rPr lang="en-CA" sz="600" dirty="0">
                <a:latin typeface="Arial" panose="020B0604020202020204" pitchFamily="34" charset="0"/>
                <a:cs typeface="Arial" panose="020B0604020202020204" pitchFamily="34" charset="0"/>
              </a:rPr>
              <a:t> V, </a:t>
            </a:r>
            <a:r>
              <a:rPr lang="en-CA" sz="600" dirty="0" err="1">
                <a:latin typeface="Arial" panose="020B0604020202020204" pitchFamily="34" charset="0"/>
                <a:cs typeface="Arial" panose="020B0604020202020204" pitchFamily="34" charset="0"/>
              </a:rPr>
              <a:t>Melichar</a:t>
            </a:r>
            <a:r>
              <a:rPr lang="en-CA" sz="600" dirty="0">
                <a:latin typeface="Arial" panose="020B0604020202020204" pitchFamily="34" charset="0"/>
                <a:cs typeface="Arial" panose="020B0604020202020204" pitchFamily="34" charset="0"/>
              </a:rPr>
              <a:t> B, Pivot X, </a:t>
            </a:r>
            <a:r>
              <a:rPr lang="en-CA" sz="600" dirty="0" err="1">
                <a:latin typeface="Arial" panose="020B0604020202020204" pitchFamily="34" charset="0"/>
                <a:cs typeface="Arial" panose="020B0604020202020204" pitchFamily="34" charset="0"/>
              </a:rPr>
              <a:t>Hillenbach</a:t>
            </a:r>
            <a:r>
              <a:rPr lang="en-CA" sz="600" dirty="0">
                <a:latin typeface="Arial" panose="020B0604020202020204" pitchFamily="34" charset="0"/>
                <a:cs typeface="Arial" panose="020B0604020202020204" pitchFamily="34" charset="0"/>
              </a:rPr>
              <a:t> C, et al. Subcutaneous versus intravenous formulation of </a:t>
            </a:r>
            <a:r>
              <a:rPr lang="en-CA" sz="600" dirty="0" err="1">
                <a:latin typeface="Arial" panose="020B0604020202020204" pitchFamily="34" charset="0"/>
                <a:cs typeface="Arial" panose="020B0604020202020204" pitchFamily="34" charset="0"/>
              </a:rPr>
              <a:t>trastuzumab</a:t>
            </a:r>
            <a:r>
              <a:rPr lang="en-CA" sz="600" dirty="0">
                <a:latin typeface="Arial" panose="020B0604020202020204" pitchFamily="34" charset="0"/>
                <a:cs typeface="Arial" panose="020B0604020202020204" pitchFamily="34" charset="0"/>
              </a:rPr>
              <a:t> for HER2-positive early </a:t>
            </a:r>
            <a:r>
              <a:rPr lang="en-CA" sz="600" dirty="0" err="1">
                <a:latin typeface="Arial" panose="020B0604020202020204" pitchFamily="34" charset="0"/>
                <a:cs typeface="Arial" panose="020B0604020202020204" pitchFamily="34" charset="0"/>
              </a:rPr>
              <a:t>breat</a:t>
            </a:r>
            <a:r>
              <a:rPr lang="en-CA" sz="600" dirty="0">
                <a:latin typeface="Arial" panose="020B0604020202020204" pitchFamily="34" charset="0"/>
                <a:cs typeface="Arial" panose="020B0604020202020204" pitchFamily="34" charset="0"/>
              </a:rPr>
              <a:t> cancer: updated results from the phase III </a:t>
            </a:r>
            <a:r>
              <a:rPr lang="en-CA" sz="600" dirty="0" err="1">
                <a:latin typeface="Arial" panose="020B0604020202020204" pitchFamily="34" charset="0"/>
                <a:cs typeface="Arial" panose="020B0604020202020204" pitchFamily="34" charset="0"/>
              </a:rPr>
              <a:t>HannaH</a:t>
            </a:r>
            <a:r>
              <a:rPr lang="en-CA" sz="600" dirty="0">
                <a:latin typeface="Arial" panose="020B0604020202020204" pitchFamily="34" charset="0"/>
                <a:cs typeface="Arial" panose="020B0604020202020204" pitchFamily="34" charset="0"/>
              </a:rPr>
              <a:t> study. Ann </a:t>
            </a:r>
            <a:r>
              <a:rPr lang="en-CA" sz="600" dirty="0" err="1">
                <a:latin typeface="Arial" panose="020B0604020202020204" pitchFamily="34" charset="0"/>
                <a:cs typeface="Arial" panose="020B0604020202020204" pitchFamily="34" charset="0"/>
              </a:rPr>
              <a:t>Oncol</a:t>
            </a:r>
            <a:r>
              <a:rPr lang="en-CA" sz="600" dirty="0">
                <a:latin typeface="Arial" panose="020B0604020202020204" pitchFamily="34" charset="0"/>
                <a:cs typeface="Arial" panose="020B0604020202020204" pitchFamily="34" charset="0"/>
              </a:rPr>
              <a:t> [Internet]. 2015 Feb;26(2): 320-5. Available from: </a:t>
            </a:r>
            <a:r>
              <a:rPr lang="en-CA" sz="600" dirty="0">
                <a:latin typeface="Arial" panose="020B0604020202020204" pitchFamily="34" charset="0"/>
                <a:cs typeface="Arial" panose="020B0604020202020204" pitchFamily="34" charset="0"/>
                <a:hlinkClick r:id="rId13"/>
              </a:rPr>
              <a:t>https://academic.oup.com/annonc/article/26/2/320/2800595</a:t>
            </a:r>
            <a:endParaRPr lang="en-CA" sz="600" dirty="0">
              <a:latin typeface="Arial" panose="020B0604020202020204" pitchFamily="34" charset="0"/>
              <a:cs typeface="Arial" panose="020B0604020202020204" pitchFamily="34" charset="0"/>
            </a:endParaRPr>
          </a:p>
          <a:p>
            <a:r>
              <a:rPr lang="en-CA" sz="600" dirty="0">
                <a:latin typeface="Arial" panose="020B0604020202020204" pitchFamily="34" charset="0"/>
                <a:cs typeface="Arial" panose="020B0604020202020204" pitchFamily="34" charset="0"/>
              </a:rPr>
              <a:t>7. </a:t>
            </a:r>
            <a:r>
              <a:rPr lang="en-CA" sz="600" dirty="0" err="1">
                <a:latin typeface="Arial" panose="020B0604020202020204" pitchFamily="34" charset="0"/>
                <a:cs typeface="Arial" panose="020B0604020202020204" pitchFamily="34" charset="0"/>
              </a:rPr>
              <a:t>Rugo</a:t>
            </a:r>
            <a:r>
              <a:rPr lang="en-CA" sz="600" dirty="0">
                <a:latin typeface="Arial" panose="020B0604020202020204" pitchFamily="34" charset="0"/>
                <a:cs typeface="Arial" panose="020B0604020202020204" pitchFamily="34" charset="0"/>
              </a:rPr>
              <a:t> HS, </a:t>
            </a:r>
            <a:r>
              <a:rPr lang="en-CA" sz="600" dirty="0" err="1">
                <a:latin typeface="Arial" panose="020B0604020202020204" pitchFamily="34" charset="0"/>
                <a:cs typeface="Arial" panose="020B0604020202020204" pitchFamily="34" charset="0"/>
              </a:rPr>
              <a:t>Barve</a:t>
            </a:r>
            <a:r>
              <a:rPr lang="en-CA" sz="600" dirty="0">
                <a:latin typeface="Arial" panose="020B0604020202020204" pitchFamily="34" charset="0"/>
                <a:cs typeface="Arial" panose="020B0604020202020204" pitchFamily="34" charset="0"/>
              </a:rPr>
              <a:t> A, Waller CF, Hernandez-</a:t>
            </a:r>
            <a:r>
              <a:rPr lang="en-CA" sz="600" dirty="0" err="1">
                <a:latin typeface="Arial" panose="020B0604020202020204" pitchFamily="34" charset="0"/>
                <a:cs typeface="Arial" panose="020B0604020202020204" pitchFamily="34" charset="0"/>
              </a:rPr>
              <a:t>Bronchud</a:t>
            </a:r>
            <a:r>
              <a:rPr lang="en-CA" sz="600" dirty="0">
                <a:latin typeface="Arial" panose="020B0604020202020204" pitchFamily="34" charset="0"/>
                <a:cs typeface="Arial" panose="020B0604020202020204" pitchFamily="34" charset="0"/>
              </a:rPr>
              <a:t> M, </a:t>
            </a:r>
            <a:r>
              <a:rPr lang="en-CA" sz="600" dirty="0" err="1">
                <a:latin typeface="Arial" panose="020B0604020202020204" pitchFamily="34" charset="0"/>
                <a:cs typeface="Arial" panose="020B0604020202020204" pitchFamily="34" charset="0"/>
              </a:rPr>
              <a:t>Herson</a:t>
            </a:r>
            <a:r>
              <a:rPr lang="en-CA" sz="600" dirty="0">
                <a:latin typeface="Arial" panose="020B0604020202020204" pitchFamily="34" charset="0"/>
                <a:cs typeface="Arial" panose="020B0604020202020204" pitchFamily="34" charset="0"/>
              </a:rPr>
              <a:t> J, Yuan J, et al. Effect of a proposed </a:t>
            </a:r>
            <a:r>
              <a:rPr lang="en-CA" sz="600" dirty="0" err="1">
                <a:latin typeface="Arial" panose="020B0604020202020204" pitchFamily="34" charset="0"/>
                <a:cs typeface="Arial" panose="020B0604020202020204" pitchFamily="34" charset="0"/>
              </a:rPr>
              <a:t>trastuzumab</a:t>
            </a:r>
            <a:r>
              <a:rPr lang="en-CA" sz="600" dirty="0">
                <a:latin typeface="Arial" panose="020B0604020202020204" pitchFamily="34" charset="0"/>
                <a:cs typeface="Arial" panose="020B0604020202020204" pitchFamily="34" charset="0"/>
              </a:rPr>
              <a:t> biosimilar compared with </a:t>
            </a:r>
            <a:r>
              <a:rPr lang="en-CA" sz="600" dirty="0" err="1">
                <a:latin typeface="Arial" panose="020B0604020202020204" pitchFamily="34" charset="0"/>
                <a:cs typeface="Arial" panose="020B0604020202020204" pitchFamily="34" charset="0"/>
              </a:rPr>
              <a:t>trastuzumab</a:t>
            </a:r>
            <a:r>
              <a:rPr lang="en-CA" sz="600" dirty="0">
                <a:latin typeface="Arial" panose="020B0604020202020204" pitchFamily="34" charset="0"/>
                <a:cs typeface="Arial" panose="020B0604020202020204" pitchFamily="34" charset="0"/>
              </a:rPr>
              <a:t> on overall response rate in patients with ERBB2 (HER2)-positive metastatic breast cancer: a randomized clinical trial. JAMA [Internet]. 2017 Jan;317(1): 37-47. </a:t>
            </a:r>
            <a:r>
              <a:rPr lang="en-US" sz="600" dirty="0">
                <a:latin typeface="Arial" panose="020B0604020202020204" pitchFamily="34" charset="0"/>
                <a:cs typeface="Arial" panose="020B0604020202020204" pitchFamily="34" charset="0"/>
              </a:rPr>
              <a:t>Available from: </a:t>
            </a:r>
            <a:r>
              <a:rPr lang="en-US" sz="600" dirty="0">
                <a:latin typeface="Arial" panose="020B0604020202020204" pitchFamily="34" charset="0"/>
                <a:cs typeface="Arial" panose="020B0604020202020204" pitchFamily="34" charset="0"/>
                <a:hlinkClick r:id="rId14"/>
              </a:rPr>
              <a:t>https://www.ncbi.nlm.nih.gov/pubmed/27918780</a:t>
            </a:r>
            <a:endParaRPr lang="en-US" sz="600" dirty="0">
              <a:latin typeface="Arial" panose="020B0604020202020204" pitchFamily="34" charset="0"/>
              <a:cs typeface="Arial" panose="020B0604020202020204" pitchFamily="34" charset="0"/>
            </a:endParaRPr>
          </a:p>
          <a:p>
            <a:r>
              <a:rPr lang="en-CA" sz="600" dirty="0">
                <a:latin typeface="Arial" panose="020B0604020202020204" pitchFamily="34" charset="0"/>
                <a:cs typeface="Arial" panose="020B0604020202020204" pitchFamily="34" charset="0"/>
              </a:rPr>
              <a:t>8. Pivot X, </a:t>
            </a:r>
            <a:r>
              <a:rPr lang="en-CA" sz="600" dirty="0" err="1">
                <a:latin typeface="Arial" panose="020B0604020202020204" pitchFamily="34" charset="0"/>
                <a:cs typeface="Arial" panose="020B0604020202020204" pitchFamily="34" charset="0"/>
              </a:rPr>
              <a:t>Bondarenko</a:t>
            </a:r>
            <a:r>
              <a:rPr lang="en-CA" sz="600" dirty="0">
                <a:latin typeface="Arial" panose="020B0604020202020204" pitchFamily="34" charset="0"/>
                <a:cs typeface="Arial" panose="020B0604020202020204" pitchFamily="34" charset="0"/>
              </a:rPr>
              <a:t> I, </a:t>
            </a:r>
            <a:r>
              <a:rPr lang="en-CA" sz="600" dirty="0" err="1">
                <a:latin typeface="Arial" panose="020B0604020202020204" pitchFamily="34" charset="0"/>
                <a:cs typeface="Arial" panose="020B0604020202020204" pitchFamily="34" charset="0"/>
              </a:rPr>
              <a:t>Nowecki</a:t>
            </a:r>
            <a:r>
              <a:rPr lang="en-CA" sz="600" dirty="0">
                <a:latin typeface="Arial" panose="020B0604020202020204" pitchFamily="34" charset="0"/>
                <a:cs typeface="Arial" panose="020B0604020202020204" pitchFamily="34" charset="0"/>
              </a:rPr>
              <a:t> Z, </a:t>
            </a:r>
            <a:r>
              <a:rPr lang="en-CA" sz="600" dirty="0" err="1">
                <a:latin typeface="Arial" panose="020B0604020202020204" pitchFamily="34" charset="0"/>
                <a:cs typeface="Arial" panose="020B0604020202020204" pitchFamily="34" charset="0"/>
              </a:rPr>
              <a:t>Dvorkin</a:t>
            </a:r>
            <a:r>
              <a:rPr lang="en-CA" sz="600" dirty="0">
                <a:latin typeface="Arial" panose="020B0604020202020204" pitchFamily="34" charset="0"/>
                <a:cs typeface="Arial" panose="020B0604020202020204" pitchFamily="34" charset="0"/>
              </a:rPr>
              <a:t> M, </a:t>
            </a:r>
            <a:r>
              <a:rPr lang="en-CA" sz="600" dirty="0" err="1">
                <a:latin typeface="Arial" panose="020B0604020202020204" pitchFamily="34" charset="0"/>
                <a:cs typeface="Arial" panose="020B0604020202020204" pitchFamily="34" charset="0"/>
              </a:rPr>
              <a:t>Trishkina</a:t>
            </a:r>
            <a:r>
              <a:rPr lang="en-CA" sz="600" dirty="0">
                <a:latin typeface="Arial" panose="020B0604020202020204" pitchFamily="34" charset="0"/>
                <a:cs typeface="Arial" panose="020B0604020202020204" pitchFamily="34" charset="0"/>
              </a:rPr>
              <a:t> E, </a:t>
            </a:r>
            <a:r>
              <a:rPr lang="en-CA" sz="600" dirty="0" err="1">
                <a:latin typeface="Arial" panose="020B0604020202020204" pitchFamily="34" charset="0"/>
                <a:cs typeface="Arial" panose="020B0604020202020204" pitchFamily="34" charset="0"/>
              </a:rPr>
              <a:t>Ahn</a:t>
            </a:r>
            <a:r>
              <a:rPr lang="en-CA" sz="600" dirty="0">
                <a:latin typeface="Arial" panose="020B0604020202020204" pitchFamily="34" charset="0"/>
                <a:cs typeface="Arial" panose="020B0604020202020204" pitchFamily="34" charset="0"/>
              </a:rPr>
              <a:t> JH, et al. Phase III, randomized, double-blind study comparing the efficacy, safety, and immunogenicity of SB3 (</a:t>
            </a:r>
            <a:r>
              <a:rPr lang="en-CA" sz="600" dirty="0" err="1">
                <a:latin typeface="Arial" panose="020B0604020202020204" pitchFamily="34" charset="0"/>
                <a:cs typeface="Arial" panose="020B0604020202020204" pitchFamily="34" charset="0"/>
              </a:rPr>
              <a:t>trastuzumab</a:t>
            </a:r>
            <a:r>
              <a:rPr lang="en-CA" sz="600" dirty="0">
                <a:latin typeface="Arial" panose="020B0604020202020204" pitchFamily="34" charset="0"/>
                <a:cs typeface="Arial" panose="020B0604020202020204" pitchFamily="34" charset="0"/>
              </a:rPr>
              <a:t> biosimilar) and reference </a:t>
            </a:r>
            <a:r>
              <a:rPr lang="en-CA" sz="600" dirty="0" err="1">
                <a:latin typeface="Arial" panose="020B0604020202020204" pitchFamily="34" charset="0"/>
                <a:cs typeface="Arial" panose="020B0604020202020204" pitchFamily="34" charset="0"/>
              </a:rPr>
              <a:t>trastuzumab</a:t>
            </a:r>
            <a:r>
              <a:rPr lang="en-CA" sz="600" dirty="0">
                <a:latin typeface="Arial" panose="020B0604020202020204" pitchFamily="34" charset="0"/>
                <a:cs typeface="Arial" panose="020B0604020202020204" pitchFamily="34" charset="0"/>
              </a:rPr>
              <a:t> in patients treated with </a:t>
            </a:r>
            <a:r>
              <a:rPr lang="en-CA" sz="600" dirty="0" err="1">
                <a:latin typeface="Arial" panose="020B0604020202020204" pitchFamily="34" charset="0"/>
                <a:cs typeface="Arial" panose="020B0604020202020204" pitchFamily="34" charset="0"/>
              </a:rPr>
              <a:t>neoadjuvant</a:t>
            </a:r>
            <a:r>
              <a:rPr lang="en-CA" sz="600" dirty="0">
                <a:latin typeface="Arial" panose="020B0604020202020204" pitchFamily="34" charset="0"/>
                <a:cs typeface="Arial" panose="020B0604020202020204" pitchFamily="34" charset="0"/>
              </a:rPr>
              <a:t> therapy for human epidermal growth factor receptor 2-positive early breast cancer. J </a:t>
            </a:r>
            <a:r>
              <a:rPr lang="en-CA" sz="600" dirty="0" err="1">
                <a:latin typeface="Arial" panose="020B0604020202020204" pitchFamily="34" charset="0"/>
                <a:cs typeface="Arial" panose="020B0604020202020204" pitchFamily="34" charset="0"/>
              </a:rPr>
              <a:t>Clin</a:t>
            </a:r>
            <a:r>
              <a:rPr lang="en-CA" sz="600" dirty="0">
                <a:latin typeface="Arial" panose="020B0604020202020204" pitchFamily="34" charset="0"/>
                <a:cs typeface="Arial" panose="020B0604020202020204" pitchFamily="34" charset="0"/>
              </a:rPr>
              <a:t> </a:t>
            </a:r>
            <a:r>
              <a:rPr lang="en-CA" sz="600" dirty="0" err="1">
                <a:latin typeface="Arial" panose="020B0604020202020204" pitchFamily="34" charset="0"/>
                <a:cs typeface="Arial" panose="020B0604020202020204" pitchFamily="34" charset="0"/>
              </a:rPr>
              <a:t>Oncol</a:t>
            </a:r>
            <a:r>
              <a:rPr lang="en-CA" sz="600" dirty="0">
                <a:latin typeface="Arial" panose="020B0604020202020204" pitchFamily="34" charset="0"/>
                <a:cs typeface="Arial" panose="020B0604020202020204" pitchFamily="34" charset="0"/>
              </a:rPr>
              <a:t> [Internet]. 2018 Apr;36(1): 968-74. Available from: </a:t>
            </a:r>
            <a:r>
              <a:rPr lang="en-CA" sz="600" dirty="0">
                <a:latin typeface="Arial" panose="020B0604020202020204" pitchFamily="34" charset="0"/>
                <a:cs typeface="Arial" panose="020B0604020202020204" pitchFamily="34" charset="0"/>
                <a:hlinkClick r:id="rId15"/>
              </a:rPr>
              <a:t>https://www.ncbi.nlm.nih.gov/pubmed/29373094</a:t>
            </a:r>
            <a:endParaRPr lang="en-US" sz="600" dirty="0">
              <a:latin typeface="Arial" panose="020B0604020202020204" pitchFamily="34" charset="0"/>
              <a:cs typeface="Arial" panose="020B0604020202020204" pitchFamily="34" charset="0"/>
            </a:endParaRPr>
          </a:p>
        </p:txBody>
      </p:sp>
      <p:grpSp>
        <p:nvGrpSpPr>
          <p:cNvPr id="11" name="Group 10"/>
          <p:cNvGrpSpPr/>
          <p:nvPr/>
        </p:nvGrpSpPr>
        <p:grpSpPr>
          <a:xfrm>
            <a:off x="318422" y="4938636"/>
            <a:ext cx="11542772" cy="549381"/>
            <a:chOff x="318422" y="4951336"/>
            <a:chExt cx="11542772" cy="549381"/>
          </a:xfrm>
        </p:grpSpPr>
        <p:grpSp>
          <p:nvGrpSpPr>
            <p:cNvPr id="17" name="Group 16"/>
            <p:cNvGrpSpPr/>
            <p:nvPr/>
          </p:nvGrpSpPr>
          <p:grpSpPr>
            <a:xfrm>
              <a:off x="318422" y="4951336"/>
              <a:ext cx="11542772" cy="549381"/>
              <a:chOff x="306065" y="4951336"/>
              <a:chExt cx="11542772" cy="549381"/>
            </a:xfrm>
          </p:grpSpPr>
          <p:grpSp>
            <p:nvGrpSpPr>
              <p:cNvPr id="10" name="Group 9"/>
              <p:cNvGrpSpPr/>
              <p:nvPr/>
            </p:nvGrpSpPr>
            <p:grpSpPr>
              <a:xfrm>
                <a:off x="306065" y="4951336"/>
                <a:ext cx="11542772" cy="549381"/>
                <a:chOff x="306065" y="4951336"/>
                <a:chExt cx="11542772" cy="549381"/>
              </a:xfrm>
            </p:grpSpPr>
            <p:sp>
              <p:nvSpPr>
                <p:cNvPr id="12" name="TextBox 11"/>
                <p:cNvSpPr txBox="1"/>
                <p:nvPr/>
              </p:nvSpPr>
              <p:spPr>
                <a:xfrm>
                  <a:off x="306065" y="4951336"/>
                  <a:ext cx="11542772" cy="549381"/>
                </a:xfrm>
                <a:prstGeom prst="rect">
                  <a:avLst/>
                </a:prstGeom>
                <a:noFill/>
              </p:spPr>
              <p:txBody>
                <a:bodyPr wrap="square" rtlCol="0">
                  <a:spAutoFit/>
                </a:bodyPr>
                <a:lstStyle/>
                <a:p>
                  <a:pPr>
                    <a:lnSpc>
                      <a:spcPct val="135000"/>
                    </a:lnSpc>
                    <a:spcBef>
                      <a:spcPts val="1800"/>
                    </a:spcBef>
                  </a:pPr>
                  <a:r>
                    <a:rPr lang="en-CA" sz="1100" b="1" dirty="0">
                      <a:latin typeface="Arial" panose="020B0604020202020204" pitchFamily="34" charset="0"/>
                      <a:cs typeface="Arial" panose="020B0604020202020204" pitchFamily="34" charset="0"/>
                    </a:rPr>
                    <a:t>MBC</a:t>
                  </a:r>
                  <a:r>
                    <a:rPr lang="en-CA" sz="1100" dirty="0">
                      <a:latin typeface="Arial" panose="020B0604020202020204" pitchFamily="34" charset="0"/>
                      <a:cs typeface="Arial" panose="020B0604020202020204" pitchFamily="34" charset="0"/>
                    </a:rPr>
                    <a:t> [</a:t>
                  </a:r>
                  <a:r>
                    <a:rPr lang="en-CA" sz="1100" u="sng" dirty="0">
                      <a:latin typeface="Arial" panose="020B0604020202020204" pitchFamily="34" charset="0"/>
                      <a:cs typeface="Arial" panose="020B0604020202020204" pitchFamily="34" charset="0"/>
                    </a:rPr>
                    <a:t>M</a:t>
                  </a:r>
                  <a:r>
                    <a:rPr lang="en-CA" sz="1100" dirty="0">
                      <a:latin typeface="Arial" panose="020B0604020202020204" pitchFamily="34" charset="0"/>
                      <a:cs typeface="Arial" panose="020B0604020202020204" pitchFamily="34" charset="0"/>
                    </a:rPr>
                    <a:t>etastatic </a:t>
                  </a:r>
                  <a:r>
                    <a:rPr lang="en-CA" sz="1100" u="sng" dirty="0">
                      <a:latin typeface="Arial" panose="020B0604020202020204" pitchFamily="34" charset="0"/>
                      <a:cs typeface="Arial" panose="020B0604020202020204" pitchFamily="34" charset="0"/>
                    </a:rPr>
                    <a:t>B</a:t>
                  </a:r>
                  <a:r>
                    <a:rPr lang="en-CA" sz="1100" dirty="0">
                      <a:latin typeface="Arial" panose="020B0604020202020204" pitchFamily="34" charset="0"/>
                      <a:cs typeface="Arial" panose="020B0604020202020204" pitchFamily="34" charset="0"/>
                    </a:rPr>
                    <a:t>reast </a:t>
                  </a:r>
                  <a:r>
                    <a:rPr lang="en-CA" sz="1100" u="sng" dirty="0">
                      <a:latin typeface="Arial" panose="020B0604020202020204" pitchFamily="34" charset="0"/>
                      <a:cs typeface="Arial" panose="020B0604020202020204" pitchFamily="34" charset="0"/>
                    </a:rPr>
                    <a:t>C</a:t>
                  </a:r>
                  <a:r>
                    <a:rPr lang="en-CA" sz="1100" dirty="0">
                      <a:latin typeface="Arial" panose="020B0604020202020204" pitchFamily="34" charset="0"/>
                      <a:cs typeface="Arial" panose="020B0604020202020204" pitchFamily="34" charset="0"/>
                    </a:rPr>
                    <a:t>ancer]   </a:t>
                  </a:r>
                  <a:r>
                    <a:rPr lang="en-CA" sz="1100" b="1" dirty="0">
                      <a:latin typeface="Arial" panose="020B0604020202020204" pitchFamily="34" charset="0"/>
                      <a:cs typeface="Arial" panose="020B0604020202020204" pitchFamily="34" charset="0"/>
                    </a:rPr>
                    <a:t>EBC</a:t>
                  </a:r>
                  <a:r>
                    <a:rPr lang="en-CA" sz="1100" dirty="0">
                      <a:latin typeface="Arial" panose="020B0604020202020204" pitchFamily="34" charset="0"/>
                      <a:cs typeface="Arial" panose="020B0604020202020204" pitchFamily="34" charset="0"/>
                    </a:rPr>
                    <a:t> [</a:t>
                  </a:r>
                  <a:r>
                    <a:rPr lang="en-CA" sz="1100" u="sng" dirty="0">
                      <a:latin typeface="Arial" panose="020B0604020202020204" pitchFamily="34" charset="0"/>
                      <a:cs typeface="Arial" panose="020B0604020202020204" pitchFamily="34" charset="0"/>
                    </a:rPr>
                    <a:t>E</a:t>
                  </a:r>
                  <a:r>
                    <a:rPr lang="en-CA" sz="1100" dirty="0">
                      <a:latin typeface="Arial" panose="020B0604020202020204" pitchFamily="34" charset="0"/>
                      <a:cs typeface="Arial" panose="020B0604020202020204" pitchFamily="34" charset="0"/>
                    </a:rPr>
                    <a:t>arly </a:t>
                  </a:r>
                  <a:r>
                    <a:rPr lang="en-CA" sz="1100" u="sng" dirty="0">
                      <a:latin typeface="Arial" panose="020B0604020202020204" pitchFamily="34" charset="0"/>
                      <a:cs typeface="Arial" panose="020B0604020202020204" pitchFamily="34" charset="0"/>
                    </a:rPr>
                    <a:t>B</a:t>
                  </a:r>
                  <a:r>
                    <a:rPr lang="en-CA" sz="1100" dirty="0">
                      <a:latin typeface="Arial" panose="020B0604020202020204" pitchFamily="34" charset="0"/>
                      <a:cs typeface="Arial" panose="020B0604020202020204" pitchFamily="34" charset="0"/>
                    </a:rPr>
                    <a:t>reast </a:t>
                  </a:r>
                  <a:r>
                    <a:rPr lang="en-CA" sz="1100" u="sng" dirty="0">
                      <a:latin typeface="Arial" panose="020B0604020202020204" pitchFamily="34" charset="0"/>
                      <a:cs typeface="Arial" panose="020B0604020202020204" pitchFamily="34" charset="0"/>
                    </a:rPr>
                    <a:t>C</a:t>
                  </a:r>
                  <a:r>
                    <a:rPr lang="en-CA" sz="1100" dirty="0">
                      <a:latin typeface="Arial" panose="020B0604020202020204" pitchFamily="34" charset="0"/>
                      <a:cs typeface="Arial" panose="020B0604020202020204" pitchFamily="34" charset="0"/>
                    </a:rPr>
                    <a:t>ancer (operable)]   </a:t>
                  </a:r>
                  <a:r>
                    <a:rPr lang="en-CA" sz="1100" b="1" dirty="0">
                      <a:latin typeface="Arial" panose="020B0604020202020204" pitchFamily="34" charset="0"/>
                      <a:cs typeface="Arial" panose="020B0604020202020204" pitchFamily="34" charset="0"/>
                    </a:rPr>
                    <a:t>LABC</a:t>
                  </a:r>
                  <a:r>
                    <a:rPr lang="en-CA" sz="1100" dirty="0">
                      <a:latin typeface="Arial" panose="020B0604020202020204" pitchFamily="34" charset="0"/>
                      <a:cs typeface="Arial" panose="020B0604020202020204" pitchFamily="34" charset="0"/>
                    </a:rPr>
                    <a:t> [</a:t>
                  </a:r>
                  <a:r>
                    <a:rPr lang="en-CA" sz="1100" u="sng" dirty="0">
                      <a:latin typeface="Arial" panose="020B0604020202020204" pitchFamily="34" charset="0"/>
                      <a:cs typeface="Arial" panose="020B0604020202020204" pitchFamily="34" charset="0"/>
                    </a:rPr>
                    <a:t>L</a:t>
                  </a:r>
                  <a:r>
                    <a:rPr lang="en-CA" sz="1100" dirty="0">
                      <a:latin typeface="Arial" panose="020B0604020202020204" pitchFamily="34" charset="0"/>
                      <a:cs typeface="Arial" panose="020B0604020202020204" pitchFamily="34" charset="0"/>
                    </a:rPr>
                    <a:t>ocally </a:t>
                  </a:r>
                  <a:r>
                    <a:rPr lang="en-CA" sz="1100" u="sng" dirty="0">
                      <a:latin typeface="Arial" panose="020B0604020202020204" pitchFamily="34" charset="0"/>
                      <a:cs typeface="Arial" panose="020B0604020202020204" pitchFamily="34" charset="0"/>
                    </a:rPr>
                    <a:t>A</a:t>
                  </a:r>
                  <a:r>
                    <a:rPr lang="en-CA" sz="1100" dirty="0">
                      <a:latin typeface="Arial" panose="020B0604020202020204" pitchFamily="34" charset="0"/>
                      <a:cs typeface="Arial" panose="020B0604020202020204" pitchFamily="34" charset="0"/>
                    </a:rPr>
                    <a:t>dvanced </a:t>
                  </a:r>
                  <a:r>
                    <a:rPr lang="en-CA" sz="1100" u="sng" dirty="0">
                      <a:latin typeface="Arial" panose="020B0604020202020204" pitchFamily="34" charset="0"/>
                      <a:cs typeface="Arial" panose="020B0604020202020204" pitchFamily="34" charset="0"/>
                    </a:rPr>
                    <a:t>B</a:t>
                  </a:r>
                  <a:r>
                    <a:rPr lang="en-CA" sz="1100" dirty="0">
                      <a:latin typeface="Arial" panose="020B0604020202020204" pitchFamily="34" charset="0"/>
                      <a:cs typeface="Arial" panose="020B0604020202020204" pitchFamily="34" charset="0"/>
                    </a:rPr>
                    <a:t>reast </a:t>
                  </a:r>
                  <a:r>
                    <a:rPr lang="en-CA" sz="1100" u="sng" dirty="0">
                      <a:latin typeface="Arial" panose="020B0604020202020204" pitchFamily="34" charset="0"/>
                      <a:cs typeface="Arial" panose="020B0604020202020204" pitchFamily="34" charset="0"/>
                    </a:rPr>
                    <a:t>C</a:t>
                  </a:r>
                  <a:r>
                    <a:rPr lang="en-CA" sz="1100" dirty="0">
                      <a:latin typeface="Arial" panose="020B0604020202020204" pitchFamily="34" charset="0"/>
                      <a:cs typeface="Arial" panose="020B0604020202020204" pitchFamily="34" charset="0"/>
                    </a:rPr>
                    <a:t>ancer]    </a:t>
                  </a:r>
                  <a:r>
                    <a:rPr lang="en-US" sz="1100" b="1" dirty="0" err="1">
                      <a:latin typeface="Arial" panose="020B0604020202020204" pitchFamily="34" charset="0"/>
                      <a:cs typeface="Arial" panose="020B0604020202020204" pitchFamily="34" charset="0"/>
                    </a:rPr>
                    <a:t>pCR</a:t>
                  </a:r>
                  <a:r>
                    <a:rPr lang="en-US" sz="1100" dirty="0">
                      <a:latin typeface="Arial" panose="020B0604020202020204" pitchFamily="34" charset="0"/>
                      <a:cs typeface="Arial" panose="020B0604020202020204" pitchFamily="34" charset="0"/>
                    </a:rPr>
                    <a:t> [</a:t>
                  </a:r>
                  <a:r>
                    <a:rPr lang="en-US" sz="1100" u="sng" dirty="0">
                      <a:latin typeface="Arial" panose="020B0604020202020204" pitchFamily="34" charset="0"/>
                      <a:cs typeface="Arial" panose="020B0604020202020204" pitchFamily="34" charset="0"/>
                    </a:rPr>
                    <a:t>P</a:t>
                  </a:r>
                  <a:r>
                    <a:rPr lang="en-US" sz="1100" dirty="0">
                      <a:latin typeface="Arial" panose="020B0604020202020204" pitchFamily="34" charset="0"/>
                      <a:cs typeface="Arial" panose="020B0604020202020204" pitchFamily="34" charset="0"/>
                    </a:rPr>
                    <a:t>athological </a:t>
                  </a:r>
                  <a:r>
                    <a:rPr lang="en-US" sz="1100" u="sng" dirty="0">
                      <a:latin typeface="Arial" panose="020B0604020202020204" pitchFamily="34" charset="0"/>
                      <a:cs typeface="Arial" panose="020B0604020202020204" pitchFamily="34" charset="0"/>
                    </a:rPr>
                    <a:t>C</a:t>
                  </a:r>
                  <a:r>
                    <a:rPr lang="en-US" sz="1100" dirty="0">
                      <a:latin typeface="Arial" panose="020B0604020202020204" pitchFamily="34" charset="0"/>
                      <a:cs typeface="Arial" panose="020B0604020202020204" pitchFamily="34" charset="0"/>
                    </a:rPr>
                    <a:t>omplete </a:t>
                  </a:r>
                  <a:r>
                    <a:rPr lang="en-US" sz="1100" u="sng" dirty="0">
                      <a:latin typeface="Arial" panose="020B0604020202020204" pitchFamily="34" charset="0"/>
                      <a:cs typeface="Arial" panose="020B0604020202020204" pitchFamily="34" charset="0"/>
                    </a:rPr>
                    <a:t>R</a:t>
                  </a:r>
                  <a:r>
                    <a:rPr lang="en-US" sz="1100" dirty="0">
                      <a:latin typeface="Arial" panose="020B0604020202020204" pitchFamily="34" charset="0"/>
                      <a:cs typeface="Arial" panose="020B0604020202020204" pitchFamily="34" charset="0"/>
                    </a:rPr>
                    <a:t>esponse]   </a:t>
                  </a:r>
                  <a:r>
                    <a:rPr lang="en-US" sz="1100" b="1" dirty="0">
                      <a:latin typeface="Arial" panose="020B0604020202020204" pitchFamily="34" charset="0"/>
                      <a:cs typeface="Arial" panose="020B0604020202020204" pitchFamily="34" charset="0"/>
                    </a:rPr>
                    <a:t>ORR</a:t>
                  </a:r>
                  <a:r>
                    <a:rPr lang="en-US" sz="1100" dirty="0">
                      <a:latin typeface="Arial" panose="020B0604020202020204" pitchFamily="34" charset="0"/>
                      <a:cs typeface="Arial" panose="020B0604020202020204" pitchFamily="34" charset="0"/>
                    </a:rPr>
                    <a:t> – [</a:t>
                  </a:r>
                  <a:r>
                    <a:rPr lang="en-US" sz="1100" u="sng" dirty="0">
                      <a:latin typeface="Arial" panose="020B0604020202020204" pitchFamily="34" charset="0"/>
                      <a:cs typeface="Arial" panose="020B0604020202020204" pitchFamily="34" charset="0"/>
                    </a:rPr>
                    <a:t>O</a:t>
                  </a:r>
                  <a:r>
                    <a:rPr lang="en-US" sz="1100" dirty="0">
                      <a:latin typeface="Arial" panose="020B0604020202020204" pitchFamily="34" charset="0"/>
                      <a:cs typeface="Arial" panose="020B0604020202020204" pitchFamily="34" charset="0"/>
                    </a:rPr>
                    <a:t>verall </a:t>
                  </a:r>
                  <a:r>
                    <a:rPr lang="en-US" sz="1100" u="sng" dirty="0">
                      <a:latin typeface="Arial" panose="020B0604020202020204" pitchFamily="34" charset="0"/>
                      <a:cs typeface="Arial" panose="020B0604020202020204" pitchFamily="34" charset="0"/>
                    </a:rPr>
                    <a:t>R</a:t>
                  </a:r>
                  <a:r>
                    <a:rPr lang="en-US" sz="1100" dirty="0">
                      <a:latin typeface="Arial" panose="020B0604020202020204" pitchFamily="34" charset="0"/>
                      <a:cs typeface="Arial" panose="020B0604020202020204" pitchFamily="34" charset="0"/>
                    </a:rPr>
                    <a:t>esponse </a:t>
                  </a:r>
                  <a:r>
                    <a:rPr lang="en-US" sz="1100" u="sng" dirty="0">
                      <a:latin typeface="Arial" panose="020B0604020202020204" pitchFamily="34" charset="0"/>
                      <a:cs typeface="Arial" panose="020B0604020202020204" pitchFamily="34" charset="0"/>
                    </a:rPr>
                    <a:t>R</a:t>
                  </a:r>
                  <a:r>
                    <a:rPr lang="en-US" sz="1100" dirty="0">
                      <a:latin typeface="Arial" panose="020B0604020202020204" pitchFamily="34" charset="0"/>
                      <a:cs typeface="Arial" panose="020B0604020202020204" pitchFamily="34" charset="0"/>
                    </a:rPr>
                    <a:t>ate]    </a:t>
                  </a:r>
                  <a:r>
                    <a:rPr lang="en-CA" sz="1100" dirty="0">
                      <a:latin typeface="Arial" panose="020B0604020202020204" pitchFamily="34" charset="0"/>
                      <a:cs typeface="Arial" panose="020B0604020202020204" pitchFamily="34" charset="0"/>
                    </a:rPr>
                    <a:t>▲- Biosimilar approved in the EU    ● - Biosimilar approved in USA</a:t>
                  </a:r>
                </a:p>
              </p:txBody>
            </p:sp>
            <p:cxnSp>
              <p:nvCxnSpPr>
                <p:cNvPr id="13" name="Straight Connector 12"/>
                <p:cNvCxnSpPr/>
                <p:nvPr/>
              </p:nvCxnSpPr>
              <p:spPr>
                <a:xfrm>
                  <a:off x="2454907" y="4988740"/>
                  <a:ext cx="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18365" y="5009746"/>
                  <a:ext cx="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7566651" y="5009746"/>
                <a:ext cx="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179418" y="5001440"/>
                <a:ext cx="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a:off x="1504975" y="5234410"/>
              <a:ext cx="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02075" y="5225646"/>
              <a:ext cx="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1724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Regulatory Approval Process</a:t>
            </a:r>
          </a:p>
        </p:txBody>
      </p:sp>
      <p:sp>
        <p:nvSpPr>
          <p:cNvPr id="12" name="Text Placeholder 11"/>
          <p:cNvSpPr>
            <a:spLocks noGrp="1"/>
          </p:cNvSpPr>
          <p:nvPr>
            <p:ph type="body" sz="quarter" idx="10"/>
          </p:nvPr>
        </p:nvSpPr>
        <p:spPr>
          <a:xfrm>
            <a:off x="306065" y="977384"/>
            <a:ext cx="11567486" cy="412644"/>
          </a:xfrm>
        </p:spPr>
        <p:txBody>
          <a:bodyPr/>
          <a:lstStyle/>
          <a:p>
            <a:r>
              <a:rPr lang="en-CA"/>
              <a:t>Clinical Summary of Phase III bevacizumab Studies</a:t>
            </a:r>
          </a:p>
        </p:txBody>
      </p:sp>
      <p:graphicFrame>
        <p:nvGraphicFramePr>
          <p:cNvPr id="4" name="Content Placeholder 5"/>
          <p:cNvGraphicFramePr>
            <a:graphicFrameLocks/>
          </p:cNvGraphicFramePr>
          <p:nvPr>
            <p:extLst>
              <p:ext uri="{D42A27DB-BD31-4B8C-83A1-F6EECF244321}">
                <p14:modId xmlns:p14="http://schemas.microsoft.com/office/powerpoint/2010/main" val="1000015719"/>
              </p:ext>
            </p:extLst>
          </p:nvPr>
        </p:nvGraphicFramePr>
        <p:xfrm>
          <a:off x="408432" y="1557960"/>
          <a:ext cx="11375136" cy="3439466"/>
        </p:xfrm>
        <a:graphic>
          <a:graphicData uri="http://schemas.openxmlformats.org/drawingml/2006/table">
            <a:tbl>
              <a:tblPr firstRow="1" bandRow="1">
                <a:tableStyleId>{5940675A-B579-460E-94D1-54222C63F5DA}</a:tableStyleId>
              </a:tblPr>
              <a:tblGrid>
                <a:gridCol w="2841395">
                  <a:extLst>
                    <a:ext uri="{9D8B030D-6E8A-4147-A177-3AD203B41FA5}">
                      <a16:colId xmlns:a16="http://schemas.microsoft.com/office/drawing/2014/main" val="3697309949"/>
                    </a:ext>
                  </a:extLst>
                </a:gridCol>
                <a:gridCol w="2902245">
                  <a:extLst>
                    <a:ext uri="{9D8B030D-6E8A-4147-A177-3AD203B41FA5}">
                      <a16:colId xmlns:a16="http://schemas.microsoft.com/office/drawing/2014/main" val="4188601438"/>
                    </a:ext>
                  </a:extLst>
                </a:gridCol>
                <a:gridCol w="2815748">
                  <a:extLst>
                    <a:ext uri="{9D8B030D-6E8A-4147-A177-3AD203B41FA5}">
                      <a16:colId xmlns:a16="http://schemas.microsoft.com/office/drawing/2014/main" val="1011492397"/>
                    </a:ext>
                  </a:extLst>
                </a:gridCol>
                <a:gridCol w="2815748">
                  <a:extLst>
                    <a:ext uri="{9D8B030D-6E8A-4147-A177-3AD203B41FA5}">
                      <a16:colId xmlns:a16="http://schemas.microsoft.com/office/drawing/2014/main" val="2312845646"/>
                    </a:ext>
                  </a:extLst>
                </a:gridCol>
              </a:tblGrid>
              <a:tr h="419121">
                <a:tc>
                  <a:txBody>
                    <a:bodyPr/>
                    <a:lstStyle/>
                    <a:p>
                      <a:endParaRPr lang="en-US" sz="1800" b="1">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CA" sz="1800" b="1" err="1">
                          <a:latin typeface="Arial" panose="020B0604020202020204" pitchFamily="34" charset="0"/>
                          <a:cs typeface="Arial" panose="020B0604020202020204" pitchFamily="34" charset="0"/>
                        </a:rPr>
                        <a:t>Mvasi</a:t>
                      </a:r>
                      <a:r>
                        <a:rPr lang="en-CA" sz="1800" baseline="30000">
                          <a:latin typeface="Arial" panose="020B0604020202020204" pitchFamily="34" charset="0"/>
                          <a:cs typeface="Arial" panose="020B0604020202020204" pitchFamily="34" charset="0"/>
                        </a:rPr>
                        <a:t>▲</a:t>
                      </a:r>
                      <a:r>
                        <a:rPr lang="en-CA" sz="1800" b="1" baseline="30000">
                          <a:latin typeface="Arial" panose="020B0604020202020204" pitchFamily="34" charset="0"/>
                          <a:cs typeface="Arial" panose="020B0604020202020204" pitchFamily="34" charset="0"/>
                        </a:rPr>
                        <a:t>,</a:t>
                      </a:r>
                      <a:r>
                        <a:rPr lang="en-CA" sz="1800" baseline="30000">
                          <a:latin typeface="Arial" panose="020B0604020202020204" pitchFamily="34" charset="0"/>
                          <a:cs typeface="Arial" panose="020B0604020202020204" pitchFamily="34" charset="0"/>
                        </a:rPr>
                        <a:t> </a:t>
                      </a:r>
                      <a:r>
                        <a:rPr lang="en-CA" sz="2000" baseline="30000">
                          <a:latin typeface="Arial" panose="020B0604020202020204" pitchFamily="34" charset="0"/>
                          <a:cs typeface="Arial" panose="020B0604020202020204" pitchFamily="34" charset="0"/>
                        </a:rPr>
                        <a:t>■, ●</a:t>
                      </a:r>
                      <a:r>
                        <a:rPr lang="en-CA" sz="1800" baseline="30000">
                          <a:latin typeface="Arial" panose="020B0604020202020204" pitchFamily="34" charset="0"/>
                          <a:cs typeface="Arial" panose="020B0604020202020204" pitchFamily="34" charset="0"/>
                        </a:rPr>
                        <a:t> </a:t>
                      </a:r>
                      <a:endParaRPr lang="en-US" sz="1800" b="1">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CA" sz="1800" b="1" err="1">
                          <a:latin typeface="Arial" panose="020B0604020202020204" pitchFamily="34" charset="0"/>
                          <a:cs typeface="Arial" panose="020B0604020202020204" pitchFamily="34" charset="0"/>
                        </a:rPr>
                        <a:t>Zirabev</a:t>
                      </a:r>
                      <a:r>
                        <a:rPr lang="en-CA" sz="1800" baseline="30000">
                          <a:latin typeface="Arial" panose="020B0604020202020204" pitchFamily="34" charset="0"/>
                          <a:cs typeface="Arial" panose="020B0604020202020204" pitchFamily="34" charset="0"/>
                        </a:rPr>
                        <a:t>▼</a:t>
                      </a:r>
                      <a:endParaRPr lang="en-US" sz="1800" b="1"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err="1">
                          <a:latin typeface="Arial" panose="020B0604020202020204" pitchFamily="34" charset="0"/>
                          <a:cs typeface="Arial" panose="020B0604020202020204" pitchFamily="34" charset="0"/>
                        </a:rPr>
                        <a:t>Avastin</a:t>
                      </a:r>
                      <a:endParaRPr lang="en-US" sz="1800" b="1">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1215047311"/>
                  </a:ext>
                </a:extLst>
              </a:tr>
              <a:tr h="572173">
                <a:tc>
                  <a:txBody>
                    <a:bodyPr/>
                    <a:lstStyle/>
                    <a:p>
                      <a:r>
                        <a:rPr lang="en-CA" sz="1600">
                          <a:latin typeface="Arial" panose="020B0604020202020204" pitchFamily="34" charset="0"/>
                          <a:cs typeface="Arial" panose="020B0604020202020204" pitchFamily="34" charset="0"/>
                        </a:rPr>
                        <a:t>Hypothesis</a:t>
                      </a:r>
                      <a:endParaRPr lang="en-US" sz="16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650" baseline="0">
                          <a:latin typeface="Arial" panose="020B0604020202020204" pitchFamily="34" charset="0"/>
                          <a:cs typeface="Arial" panose="020B0604020202020204" pitchFamily="34" charset="0"/>
                        </a:rPr>
                        <a:t>Equivalence</a:t>
                      </a:r>
                      <a:endParaRPr lang="en-US" sz="165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650" baseline="0" dirty="0">
                          <a:latin typeface="Arial" panose="020B0604020202020204" pitchFamily="34" charset="0"/>
                          <a:cs typeface="Arial" panose="020B0604020202020204" pitchFamily="34" charset="0"/>
                        </a:rPr>
                        <a:t>Equivalence</a:t>
                      </a:r>
                      <a:endParaRPr lang="en-US" sz="1650" baseline="0" dirty="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65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4623199"/>
                  </a:ext>
                </a:extLst>
              </a:tr>
              <a:tr h="572173">
                <a:tc>
                  <a:txBody>
                    <a:bodyPr/>
                    <a:lstStyle/>
                    <a:p>
                      <a:r>
                        <a:rPr lang="en-CA" sz="1600">
                          <a:latin typeface="Arial" panose="020B0604020202020204" pitchFamily="34" charset="0"/>
                          <a:cs typeface="Arial" panose="020B0604020202020204" pitchFamily="34" charset="0"/>
                        </a:rPr>
                        <a:t>Population</a:t>
                      </a:r>
                      <a:endParaRPr lang="en-US" sz="16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650" baseline="0">
                          <a:latin typeface="Arial" panose="020B0604020202020204" pitchFamily="34" charset="0"/>
                          <a:cs typeface="Arial" panose="020B0604020202020204" pitchFamily="34" charset="0"/>
                        </a:rPr>
                        <a:t>Advanced NSCLC (n=642)</a:t>
                      </a:r>
                      <a:endParaRPr lang="en-US" sz="165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50" baseline="0">
                          <a:latin typeface="Arial" panose="020B0604020202020204" pitchFamily="34" charset="0"/>
                          <a:cs typeface="Arial" panose="020B0604020202020204" pitchFamily="34" charset="0"/>
                        </a:rPr>
                        <a:t>Advanced NSCLC (n=719)</a:t>
                      </a:r>
                      <a:endParaRPr lang="en-US" sz="165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650" baseline="0">
                          <a:latin typeface="Arial" panose="020B0604020202020204" pitchFamily="34" charset="0"/>
                          <a:cs typeface="Arial" panose="020B0604020202020204" pitchFamily="34" charset="0"/>
                        </a:rPr>
                        <a:t>Comparator</a:t>
                      </a:r>
                      <a:endParaRPr lang="en-US" sz="165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01894229"/>
                  </a:ext>
                </a:extLst>
              </a:tr>
              <a:tr h="572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latin typeface="Arial" panose="020B0604020202020204" pitchFamily="34" charset="0"/>
                          <a:cs typeface="Arial" panose="020B0604020202020204" pitchFamily="34" charset="0"/>
                        </a:rPr>
                        <a:t>1° Endpoint – ORR</a:t>
                      </a:r>
                      <a:endParaRPr lang="en-US" sz="16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650" baseline="0">
                          <a:latin typeface="Arial" panose="020B0604020202020204" pitchFamily="34" charset="0"/>
                          <a:cs typeface="Arial" panose="020B0604020202020204" pitchFamily="34" charset="0"/>
                        </a:rPr>
                        <a:t>39.0%</a:t>
                      </a:r>
                      <a:r>
                        <a:rPr lang="en-CA" sz="1650" baseline="30000">
                          <a:latin typeface="Arial" panose="020B0604020202020204" pitchFamily="34" charset="0"/>
                          <a:cs typeface="Arial" panose="020B0604020202020204" pitchFamily="34" charset="0"/>
                        </a:rPr>
                        <a:t>1</a:t>
                      </a:r>
                      <a:r>
                        <a:rPr lang="en-CA" sz="1650" baseline="0">
                          <a:latin typeface="Arial" panose="020B0604020202020204" pitchFamily="34" charset="0"/>
                          <a:cs typeface="Arial" panose="020B0604020202020204" pitchFamily="34" charset="0"/>
                        </a:rPr>
                        <a:t> Risk Ratio 0.93</a:t>
                      </a:r>
                      <a:r>
                        <a:rPr lang="en-CA" sz="1650" baseline="30000">
                          <a:latin typeface="Arial" panose="020B0604020202020204" pitchFamily="34" charset="0"/>
                          <a:cs typeface="Arial" panose="020B0604020202020204" pitchFamily="34" charset="0"/>
                        </a:rPr>
                        <a:t>1</a:t>
                      </a:r>
                      <a:endParaRPr lang="en-US" sz="165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50" baseline="0">
                          <a:latin typeface="Arial" panose="020B0604020202020204" pitchFamily="34" charset="0"/>
                          <a:cs typeface="Arial" panose="020B0604020202020204" pitchFamily="34" charset="0"/>
                        </a:rPr>
                        <a:t>45.3%</a:t>
                      </a:r>
                      <a:r>
                        <a:rPr lang="en-CA" sz="1650" baseline="30000">
                          <a:latin typeface="Arial" panose="020B0604020202020204" pitchFamily="34" charset="0"/>
                          <a:cs typeface="Arial" panose="020B0604020202020204" pitchFamily="34" charset="0"/>
                        </a:rPr>
                        <a:t>3</a:t>
                      </a:r>
                      <a:r>
                        <a:rPr lang="en-CA" sz="1650" baseline="0">
                          <a:latin typeface="Arial" panose="020B0604020202020204" pitchFamily="34" charset="0"/>
                          <a:cs typeface="Arial" panose="020B0604020202020204" pitchFamily="34" charset="0"/>
                        </a:rPr>
                        <a:t> Risk Ratio 1.015</a:t>
                      </a:r>
                      <a:r>
                        <a:rPr lang="en-CA" sz="1650" baseline="30000">
                          <a:latin typeface="Arial" panose="020B0604020202020204" pitchFamily="34" charset="0"/>
                          <a:cs typeface="Arial" panose="020B0604020202020204" pitchFamily="34" charset="0"/>
                        </a:rPr>
                        <a:t>3</a:t>
                      </a:r>
                      <a:endParaRPr lang="en-US" sz="165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650" baseline="0">
                          <a:latin typeface="Arial" panose="020B0604020202020204" pitchFamily="34" charset="0"/>
                          <a:cs typeface="Arial" panose="020B0604020202020204" pitchFamily="34" charset="0"/>
                        </a:rPr>
                        <a:t>41.7%</a:t>
                      </a:r>
                      <a:r>
                        <a:rPr lang="en-CA" sz="1650" baseline="30000">
                          <a:latin typeface="Arial" panose="020B0604020202020204" pitchFamily="34" charset="0"/>
                          <a:cs typeface="Arial" panose="020B0604020202020204" pitchFamily="34" charset="0"/>
                        </a:rPr>
                        <a:t>1</a:t>
                      </a:r>
                      <a:r>
                        <a:rPr lang="en-CA" sz="1650" baseline="0">
                          <a:latin typeface="Arial" panose="020B0604020202020204" pitchFamily="34" charset="0"/>
                          <a:cs typeface="Arial" panose="020B0604020202020204" pitchFamily="34" charset="0"/>
                        </a:rPr>
                        <a:t> | 44.6%</a:t>
                      </a:r>
                      <a:r>
                        <a:rPr lang="en-CA" sz="1650" baseline="30000">
                          <a:latin typeface="Arial" panose="020B0604020202020204" pitchFamily="34" charset="0"/>
                          <a:cs typeface="Arial" panose="020B0604020202020204" pitchFamily="34" charset="0"/>
                        </a:rPr>
                        <a:t>3</a:t>
                      </a:r>
                      <a:r>
                        <a:rPr lang="en-CA" sz="1650" baseline="0">
                          <a:latin typeface="Arial" panose="020B0604020202020204" pitchFamily="34" charset="0"/>
                          <a:cs typeface="Arial" panose="020B0604020202020204" pitchFamily="34" charset="0"/>
                        </a:rPr>
                        <a:t> </a:t>
                      </a:r>
                      <a:endParaRPr lang="en-US" sz="1650" baseline="0" dirty="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8552603"/>
                  </a:ext>
                </a:extLst>
              </a:tr>
              <a:tr h="7556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latin typeface="Arial" panose="020B0604020202020204" pitchFamily="34" charset="0"/>
                          <a:cs typeface="Arial" panose="020B0604020202020204" pitchFamily="34" charset="0"/>
                        </a:rPr>
                        <a:t>2° Endpoint – PFS</a:t>
                      </a:r>
                      <a:endParaRPr lang="en-US" sz="16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650" baseline="0">
                          <a:latin typeface="Arial" panose="020B0604020202020204" pitchFamily="34" charset="0"/>
                          <a:cs typeface="Arial" panose="020B0604020202020204" pitchFamily="34" charset="0"/>
                        </a:rPr>
                        <a:t>39.9%</a:t>
                      </a:r>
                      <a:r>
                        <a:rPr lang="en-CA" sz="1650" baseline="30000">
                          <a:latin typeface="Arial" panose="020B0604020202020204" pitchFamily="34" charset="0"/>
                          <a:cs typeface="Arial" panose="020B0604020202020204" pitchFamily="34" charset="0"/>
                        </a:rPr>
                        <a:t>2</a:t>
                      </a:r>
                      <a:endParaRPr lang="en-US" sz="165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50" baseline="0">
                          <a:latin typeface="Arial" panose="020B0604020202020204" pitchFamily="34" charset="0"/>
                          <a:cs typeface="Arial" panose="020B0604020202020204" pitchFamily="34" charset="0"/>
                        </a:rPr>
                        <a:t>30.8% (1yr)</a:t>
                      </a:r>
                      <a:r>
                        <a:rPr lang="en-CA" sz="1650" baseline="30000">
                          <a:latin typeface="Arial" panose="020B0604020202020204" pitchFamily="34" charset="0"/>
                          <a:cs typeface="Arial" panose="020B0604020202020204" pitchFamily="34" charset="0"/>
                        </a:rPr>
                        <a:t>3</a:t>
                      </a:r>
                      <a:endParaRPr lang="en-CA" sz="1650" baseline="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650" baseline="0">
                          <a:latin typeface="Arial" panose="020B0604020202020204" pitchFamily="34" charset="0"/>
                          <a:cs typeface="Arial" panose="020B0604020202020204" pitchFamily="34" charset="0"/>
                        </a:rPr>
                        <a:t>9.0 months (median)</a:t>
                      </a:r>
                      <a:r>
                        <a:rPr lang="en-CA" sz="1650" baseline="30000">
                          <a:latin typeface="Arial" panose="020B0604020202020204" pitchFamily="34" charset="0"/>
                          <a:cs typeface="Arial" panose="020B0604020202020204" pitchFamily="34" charset="0"/>
                        </a:rPr>
                        <a:t>3</a:t>
                      </a:r>
                      <a:endParaRPr lang="en-US" sz="165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650" baseline="0">
                          <a:latin typeface="Arial" panose="020B0604020202020204" pitchFamily="34" charset="0"/>
                          <a:cs typeface="Arial" panose="020B0604020202020204" pitchFamily="34" charset="0"/>
                        </a:rPr>
                        <a:t>39.8%</a:t>
                      </a:r>
                      <a:r>
                        <a:rPr lang="en-CA" sz="1650" baseline="30000">
                          <a:latin typeface="Arial" panose="020B0604020202020204" pitchFamily="34" charset="0"/>
                          <a:cs typeface="Arial" panose="020B0604020202020204" pitchFamily="34" charset="0"/>
                        </a:rPr>
                        <a:t>2</a:t>
                      </a:r>
                      <a:r>
                        <a:rPr lang="en-CA" sz="1650" baseline="0">
                          <a:latin typeface="Arial" panose="020B0604020202020204" pitchFamily="34" charset="0"/>
                          <a:cs typeface="Arial" panose="020B0604020202020204" pitchFamily="34" charset="0"/>
                        </a:rPr>
                        <a:t> | 29.3% (1yr)</a:t>
                      </a:r>
                      <a:r>
                        <a:rPr lang="en-CA" sz="1650" baseline="30000">
                          <a:latin typeface="Arial" panose="020B0604020202020204" pitchFamily="34" charset="0"/>
                          <a:cs typeface="Arial" panose="020B0604020202020204" pitchFamily="34" charset="0"/>
                        </a:rPr>
                        <a:t>3</a:t>
                      </a:r>
                      <a:r>
                        <a:rPr lang="en-CA" sz="1650" baseline="0">
                          <a:latin typeface="Arial" panose="020B0604020202020204" pitchFamily="34" charset="0"/>
                          <a:cs typeface="Arial" panose="020B0604020202020204" pitchFamily="34" charset="0"/>
                        </a:rPr>
                        <a:t> 7.7 months (median)</a:t>
                      </a:r>
                      <a:r>
                        <a:rPr lang="en-CA" sz="1650" baseline="30000">
                          <a:latin typeface="Arial" panose="020B0604020202020204" pitchFamily="34" charset="0"/>
                          <a:cs typeface="Arial" panose="020B0604020202020204" pitchFamily="34" charset="0"/>
                        </a:rPr>
                        <a:t>3</a:t>
                      </a:r>
                      <a:r>
                        <a:rPr lang="en-CA" sz="1650" baseline="0">
                          <a:latin typeface="Arial" panose="020B0604020202020204" pitchFamily="34" charset="0"/>
                          <a:cs typeface="Arial" panose="020B0604020202020204" pitchFamily="34" charset="0"/>
                        </a:rPr>
                        <a:t> </a:t>
                      </a:r>
                      <a:endParaRPr lang="en-US" sz="1650" baseline="0" dirty="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92590981"/>
                  </a:ext>
                </a:extLst>
              </a:tr>
              <a:tr h="548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latin typeface="Arial" panose="020B0604020202020204" pitchFamily="34" charset="0"/>
                          <a:cs typeface="Arial" panose="020B0604020202020204" pitchFamily="34" charset="0"/>
                        </a:rPr>
                        <a:t>2° Endpoint – DOR (months)</a:t>
                      </a:r>
                      <a:endParaRPr lang="en-US" sz="16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CA" sz="1650" baseline="0">
                          <a:latin typeface="Arial" panose="020B0604020202020204" pitchFamily="34" charset="0"/>
                          <a:cs typeface="Arial" panose="020B0604020202020204" pitchFamily="34" charset="0"/>
                        </a:rPr>
                        <a:t>5.8</a:t>
                      </a:r>
                      <a:r>
                        <a:rPr lang="en-CA" sz="1650" baseline="30000">
                          <a:latin typeface="Arial" panose="020B0604020202020204" pitchFamily="34" charset="0"/>
                          <a:cs typeface="Arial" panose="020B0604020202020204" pitchFamily="34" charset="0"/>
                        </a:rPr>
                        <a:t>2</a:t>
                      </a:r>
                      <a:endParaRPr lang="en-US" sz="165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en-US" sz="165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CA" sz="1650" baseline="0" dirty="0">
                          <a:latin typeface="Arial" panose="020B0604020202020204" pitchFamily="34" charset="0"/>
                          <a:cs typeface="Arial" panose="020B0604020202020204" pitchFamily="34" charset="0"/>
                        </a:rPr>
                        <a:t>5.6</a:t>
                      </a:r>
                      <a:r>
                        <a:rPr lang="en-CA" sz="1650" baseline="30000" dirty="0">
                          <a:latin typeface="Arial" panose="020B0604020202020204" pitchFamily="34" charset="0"/>
                          <a:cs typeface="Arial" panose="020B0604020202020204" pitchFamily="34" charset="0"/>
                        </a:rPr>
                        <a:t>2</a:t>
                      </a:r>
                      <a:r>
                        <a:rPr lang="en-CA" sz="1650" baseline="0" dirty="0">
                          <a:latin typeface="Arial" panose="020B0604020202020204" pitchFamily="34" charset="0"/>
                          <a:cs typeface="Arial" panose="020B0604020202020204" pitchFamily="34" charset="0"/>
                        </a:rPr>
                        <a:t> </a:t>
                      </a:r>
                      <a:endParaRPr lang="en-US" sz="1650" baseline="0" dirty="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7637199"/>
                  </a:ext>
                </a:extLst>
              </a:tr>
            </a:tbl>
          </a:graphicData>
        </a:graphic>
      </p:graphicFrame>
      <p:sp>
        <p:nvSpPr>
          <p:cNvPr id="9" name="TextBox 8"/>
          <p:cNvSpPr txBox="1"/>
          <p:nvPr/>
        </p:nvSpPr>
        <p:spPr>
          <a:xfrm>
            <a:off x="317710" y="5382159"/>
            <a:ext cx="11555841" cy="300082"/>
          </a:xfrm>
          <a:prstGeom prst="rect">
            <a:avLst/>
          </a:prstGeom>
          <a:noFill/>
        </p:spPr>
        <p:txBody>
          <a:bodyPr wrap="square" rtlCol="0">
            <a:spAutoFit/>
          </a:bodyPr>
          <a:lstStyle/>
          <a:p>
            <a:r>
              <a:rPr lang="en-CA" sz="1350" b="1">
                <a:latin typeface="Arial" panose="020B0604020202020204" pitchFamily="34" charset="0"/>
                <a:cs typeface="Arial" panose="020B0604020202020204" pitchFamily="34" charset="0"/>
              </a:rPr>
              <a:t>ORR</a:t>
            </a:r>
            <a:r>
              <a:rPr lang="en-CA" sz="1350">
                <a:latin typeface="Arial" panose="020B0604020202020204" pitchFamily="34" charset="0"/>
                <a:cs typeface="Arial" panose="020B0604020202020204" pitchFamily="34" charset="0"/>
              </a:rPr>
              <a:t> - </a:t>
            </a:r>
            <a:r>
              <a:rPr lang="en-CA" sz="1350" u="sng">
                <a:latin typeface="Arial" panose="020B0604020202020204" pitchFamily="34" charset="0"/>
                <a:cs typeface="Arial" panose="020B0604020202020204" pitchFamily="34" charset="0"/>
              </a:rPr>
              <a:t>O</a:t>
            </a:r>
            <a:r>
              <a:rPr lang="en-CA" sz="1350">
                <a:latin typeface="Arial" panose="020B0604020202020204" pitchFamily="34" charset="0"/>
                <a:cs typeface="Arial" panose="020B0604020202020204" pitchFamily="34" charset="0"/>
              </a:rPr>
              <a:t>verall </a:t>
            </a:r>
            <a:r>
              <a:rPr lang="en-CA" sz="1350" u="sng">
                <a:latin typeface="Arial" panose="020B0604020202020204" pitchFamily="34" charset="0"/>
                <a:cs typeface="Arial" panose="020B0604020202020204" pitchFamily="34" charset="0"/>
              </a:rPr>
              <a:t>R</a:t>
            </a:r>
            <a:r>
              <a:rPr lang="en-CA" sz="1350">
                <a:latin typeface="Arial" panose="020B0604020202020204" pitchFamily="34" charset="0"/>
                <a:cs typeface="Arial" panose="020B0604020202020204" pitchFamily="34" charset="0"/>
              </a:rPr>
              <a:t>esponse </a:t>
            </a:r>
            <a:r>
              <a:rPr lang="en-CA" sz="1350" u="sng">
                <a:latin typeface="Arial" panose="020B0604020202020204" pitchFamily="34" charset="0"/>
                <a:cs typeface="Arial" panose="020B0604020202020204" pitchFamily="34" charset="0"/>
              </a:rPr>
              <a:t>R</a:t>
            </a:r>
            <a:r>
              <a:rPr lang="en-CA" sz="1350">
                <a:latin typeface="Arial" panose="020B0604020202020204" pitchFamily="34" charset="0"/>
                <a:cs typeface="Arial" panose="020B0604020202020204" pitchFamily="34" charset="0"/>
              </a:rPr>
              <a:t>ate,</a:t>
            </a:r>
            <a:r>
              <a:rPr lang="en-CA" sz="1350" b="1">
                <a:latin typeface="Arial" panose="020B0604020202020204" pitchFamily="34" charset="0"/>
                <a:cs typeface="Arial" panose="020B0604020202020204" pitchFamily="34" charset="0"/>
              </a:rPr>
              <a:t> PFS </a:t>
            </a:r>
            <a:r>
              <a:rPr lang="en-CA" sz="1350">
                <a:latin typeface="Arial" panose="020B0604020202020204" pitchFamily="34" charset="0"/>
                <a:cs typeface="Arial" panose="020B0604020202020204" pitchFamily="34" charset="0"/>
              </a:rPr>
              <a:t>- </a:t>
            </a:r>
            <a:r>
              <a:rPr lang="en-CA" sz="1350" u="sng">
                <a:latin typeface="Arial" panose="020B0604020202020204" pitchFamily="34" charset="0"/>
                <a:cs typeface="Arial" panose="020B0604020202020204" pitchFamily="34" charset="0"/>
              </a:rPr>
              <a:t>P</a:t>
            </a:r>
            <a:r>
              <a:rPr lang="en-CA" sz="1350">
                <a:latin typeface="Arial" panose="020B0604020202020204" pitchFamily="34" charset="0"/>
                <a:cs typeface="Arial" panose="020B0604020202020204" pitchFamily="34" charset="0"/>
              </a:rPr>
              <a:t>rogression </a:t>
            </a:r>
            <a:r>
              <a:rPr lang="en-CA" sz="1350" u="sng">
                <a:latin typeface="Arial" panose="020B0604020202020204" pitchFamily="34" charset="0"/>
                <a:cs typeface="Arial" panose="020B0604020202020204" pitchFamily="34" charset="0"/>
              </a:rPr>
              <a:t>F</a:t>
            </a:r>
            <a:r>
              <a:rPr lang="en-CA" sz="1350">
                <a:latin typeface="Arial" panose="020B0604020202020204" pitchFamily="34" charset="0"/>
                <a:cs typeface="Arial" panose="020B0604020202020204" pitchFamily="34" charset="0"/>
              </a:rPr>
              <a:t>ree </a:t>
            </a:r>
            <a:r>
              <a:rPr lang="en-CA" sz="1350" u="sng">
                <a:latin typeface="Arial" panose="020B0604020202020204" pitchFamily="34" charset="0"/>
                <a:cs typeface="Arial" panose="020B0604020202020204" pitchFamily="34" charset="0"/>
              </a:rPr>
              <a:t>S</a:t>
            </a:r>
            <a:r>
              <a:rPr lang="en-CA" sz="1350">
                <a:latin typeface="Arial" panose="020B0604020202020204" pitchFamily="34" charset="0"/>
                <a:cs typeface="Arial" panose="020B0604020202020204" pitchFamily="34" charset="0"/>
              </a:rPr>
              <a:t>urvival, </a:t>
            </a:r>
            <a:r>
              <a:rPr lang="en-CA" sz="1350" b="1">
                <a:latin typeface="Arial" panose="020B0604020202020204" pitchFamily="34" charset="0"/>
                <a:cs typeface="Arial" panose="020B0604020202020204" pitchFamily="34" charset="0"/>
              </a:rPr>
              <a:t>DOR</a:t>
            </a:r>
            <a:r>
              <a:rPr lang="en-CA" sz="1350">
                <a:latin typeface="Arial" panose="020B0604020202020204" pitchFamily="34" charset="0"/>
                <a:cs typeface="Arial" panose="020B0604020202020204" pitchFamily="34" charset="0"/>
              </a:rPr>
              <a:t> - </a:t>
            </a:r>
            <a:r>
              <a:rPr lang="en-CA" sz="1350" u="sng">
                <a:latin typeface="Arial" panose="020B0604020202020204" pitchFamily="34" charset="0"/>
                <a:cs typeface="Arial" panose="020B0604020202020204" pitchFamily="34" charset="0"/>
              </a:rPr>
              <a:t>D</a:t>
            </a:r>
            <a:r>
              <a:rPr lang="en-CA" sz="1350">
                <a:latin typeface="Arial" panose="020B0604020202020204" pitchFamily="34" charset="0"/>
                <a:cs typeface="Arial" panose="020B0604020202020204" pitchFamily="34" charset="0"/>
              </a:rPr>
              <a:t>uration of </a:t>
            </a:r>
            <a:r>
              <a:rPr lang="en-CA" sz="1350" u="sng">
                <a:latin typeface="Arial" panose="020B0604020202020204" pitchFamily="34" charset="0"/>
                <a:cs typeface="Arial" panose="020B0604020202020204" pitchFamily="34" charset="0"/>
              </a:rPr>
              <a:t>O</a:t>
            </a:r>
            <a:r>
              <a:rPr lang="en-CA" sz="1350">
                <a:latin typeface="Arial" panose="020B0604020202020204" pitchFamily="34" charset="0"/>
                <a:cs typeface="Arial" panose="020B0604020202020204" pitchFamily="34" charset="0"/>
              </a:rPr>
              <a:t>bjective </a:t>
            </a:r>
            <a:r>
              <a:rPr lang="en-CA" sz="1350" u="sng">
                <a:latin typeface="Arial" panose="020B0604020202020204" pitchFamily="34" charset="0"/>
                <a:cs typeface="Arial" panose="020B0604020202020204" pitchFamily="34" charset="0"/>
              </a:rPr>
              <a:t>R</a:t>
            </a:r>
            <a:r>
              <a:rPr lang="en-CA" sz="1350">
                <a:latin typeface="Arial" panose="020B0604020202020204" pitchFamily="34" charset="0"/>
                <a:cs typeface="Arial" panose="020B0604020202020204" pitchFamily="34" charset="0"/>
              </a:rPr>
              <a:t>esponse, </a:t>
            </a:r>
            <a:r>
              <a:rPr lang="en-CA" sz="1350" b="1">
                <a:latin typeface="Arial" panose="020B0604020202020204" pitchFamily="34" charset="0"/>
                <a:cs typeface="Arial" panose="020B0604020202020204" pitchFamily="34" charset="0"/>
              </a:rPr>
              <a:t>NSCLC</a:t>
            </a:r>
            <a:r>
              <a:rPr lang="en-CA" sz="1350">
                <a:latin typeface="Arial" panose="020B0604020202020204" pitchFamily="34" charset="0"/>
                <a:cs typeface="Arial" panose="020B0604020202020204" pitchFamily="34" charset="0"/>
              </a:rPr>
              <a:t> - </a:t>
            </a:r>
            <a:r>
              <a:rPr lang="en-CA" sz="1350" u="sng">
                <a:latin typeface="Arial" panose="020B0604020202020204" pitchFamily="34" charset="0"/>
                <a:cs typeface="Arial" panose="020B0604020202020204" pitchFamily="34" charset="0"/>
              </a:rPr>
              <a:t>N</a:t>
            </a:r>
            <a:r>
              <a:rPr lang="en-CA" sz="1350">
                <a:latin typeface="Arial" panose="020B0604020202020204" pitchFamily="34" charset="0"/>
                <a:cs typeface="Arial" panose="020B0604020202020204" pitchFamily="34" charset="0"/>
              </a:rPr>
              <a:t>on-</a:t>
            </a:r>
            <a:r>
              <a:rPr lang="en-CA" sz="1350" u="sng">
                <a:latin typeface="Arial" panose="020B0604020202020204" pitchFamily="34" charset="0"/>
                <a:cs typeface="Arial" panose="020B0604020202020204" pitchFamily="34" charset="0"/>
              </a:rPr>
              <a:t>S</a:t>
            </a:r>
            <a:r>
              <a:rPr lang="en-CA" sz="1350">
                <a:latin typeface="Arial" panose="020B0604020202020204" pitchFamily="34" charset="0"/>
                <a:cs typeface="Arial" panose="020B0604020202020204" pitchFamily="34" charset="0"/>
              </a:rPr>
              <a:t>mall </a:t>
            </a:r>
            <a:r>
              <a:rPr lang="en-CA" sz="1350" u="sng">
                <a:latin typeface="Arial" panose="020B0604020202020204" pitchFamily="34" charset="0"/>
                <a:cs typeface="Arial" panose="020B0604020202020204" pitchFamily="34" charset="0"/>
              </a:rPr>
              <a:t>C</a:t>
            </a:r>
            <a:r>
              <a:rPr lang="en-CA" sz="1350">
                <a:latin typeface="Arial" panose="020B0604020202020204" pitchFamily="34" charset="0"/>
                <a:cs typeface="Arial" panose="020B0604020202020204" pitchFamily="34" charset="0"/>
              </a:rPr>
              <a:t>ell </a:t>
            </a:r>
            <a:r>
              <a:rPr lang="en-CA" sz="1350" u="sng">
                <a:latin typeface="Arial" panose="020B0604020202020204" pitchFamily="34" charset="0"/>
                <a:cs typeface="Arial" panose="020B0604020202020204" pitchFamily="34" charset="0"/>
              </a:rPr>
              <a:t>L</a:t>
            </a:r>
            <a:r>
              <a:rPr lang="en-CA" sz="1350">
                <a:latin typeface="Arial" panose="020B0604020202020204" pitchFamily="34" charset="0"/>
                <a:cs typeface="Arial" panose="020B0604020202020204" pitchFamily="34" charset="0"/>
              </a:rPr>
              <a:t>ung Cancer</a:t>
            </a:r>
            <a:endParaRPr lang="en-US" sz="1350">
              <a:latin typeface="Arial" panose="020B0604020202020204" pitchFamily="34" charset="0"/>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2777674094"/>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06065" y="5710185"/>
            <a:ext cx="11242219" cy="830997"/>
          </a:xfrm>
          <a:prstGeom prst="rect">
            <a:avLst/>
          </a:prstGeom>
        </p:spPr>
        <p:txBody>
          <a:bodyPr wrap="square">
            <a:spAutoFit/>
          </a:bodyPr>
          <a:lstStyle/>
          <a:p>
            <a:pPr marL="173038" indent="-173038" defTabSz="931774">
              <a:buFont typeface="+mj-lt"/>
              <a:buAutoNum type="arabicPeriod"/>
              <a:defRPr/>
            </a:pPr>
            <a:r>
              <a:rPr lang="en-CA" sz="800">
                <a:latin typeface="Arial" panose="020B0604020202020204" pitchFamily="34" charset="0"/>
                <a:cs typeface="Arial" panose="020B0604020202020204" pitchFamily="34" charset="0"/>
              </a:rPr>
              <a:t>European Medicines Agency. Assessment report </a:t>
            </a:r>
            <a:r>
              <a:rPr lang="en-CA" sz="800" err="1">
                <a:latin typeface="Arial" panose="020B0604020202020204" pitchFamily="34" charset="0"/>
                <a:cs typeface="Arial" panose="020B0604020202020204" pitchFamily="34" charset="0"/>
              </a:rPr>
              <a:t>Mvasi</a:t>
            </a:r>
            <a:r>
              <a:rPr lang="en-CA" sz="800">
                <a:latin typeface="Arial" panose="020B0604020202020204" pitchFamily="34" charset="0"/>
                <a:cs typeface="Arial" panose="020B0604020202020204" pitchFamily="34" charset="0"/>
              </a:rPr>
              <a:t>; International non-proprietary name: bevacizumab. 2017. Available from: </a:t>
            </a:r>
            <a:r>
              <a:rPr lang="en-CA" sz="800">
                <a:latin typeface="Arial" panose="020B0604020202020204" pitchFamily="34" charset="0"/>
                <a:cs typeface="Arial" panose="020B0604020202020204" pitchFamily="34" charset="0"/>
                <a:hlinkClick r:id="rId8"/>
              </a:rPr>
              <a:t>https://www.ema.europa.eu/documents/assessment-report/mvasi-epar-public-assessment-report_en.pdf</a:t>
            </a:r>
            <a:endParaRPr lang="en-CA" sz="800">
              <a:latin typeface="Arial" panose="020B0604020202020204" pitchFamily="34" charset="0"/>
              <a:cs typeface="Arial" panose="020B0604020202020204" pitchFamily="34" charset="0"/>
            </a:endParaRPr>
          </a:p>
          <a:p>
            <a:pPr marL="173038" indent="-173038" defTabSz="931774">
              <a:buFont typeface="+mj-lt"/>
              <a:buAutoNum type="arabicPeriod"/>
              <a:defRPr/>
            </a:pPr>
            <a:r>
              <a:rPr lang="en-CA" sz="800">
                <a:latin typeface="Arial" panose="020B0604020202020204" pitchFamily="34" charset="0"/>
                <a:cs typeface="Arial" panose="020B0604020202020204" pitchFamily="34" charset="0"/>
              </a:rPr>
              <a:t>Thatcher N, Goldschmidt JH, Thomas M, </a:t>
            </a:r>
            <a:r>
              <a:rPr lang="en-CA" sz="800" err="1">
                <a:latin typeface="Arial" panose="020B0604020202020204" pitchFamily="34" charset="0"/>
                <a:cs typeface="Arial" panose="020B0604020202020204" pitchFamily="34" charset="0"/>
              </a:rPr>
              <a:t>Schenker</a:t>
            </a:r>
            <a:r>
              <a:rPr lang="en-CA" sz="800">
                <a:latin typeface="Arial" panose="020B0604020202020204" pitchFamily="34" charset="0"/>
                <a:cs typeface="Arial" panose="020B0604020202020204" pitchFamily="34" charset="0"/>
              </a:rPr>
              <a:t> M, Pan Z, Paz-Ares Rodriguez L, et al. Efficacy of the biosimilar ABP 215 compared with bevacizumab in patients with advanced non-squamous non-small cell lung cancer (MAPLE): a randomized, double-blind, phase 3 study. </a:t>
            </a:r>
            <a:r>
              <a:rPr lang="en-CA" sz="800" err="1">
                <a:latin typeface="Arial" panose="020B0604020202020204" pitchFamily="34" charset="0"/>
                <a:cs typeface="Arial" panose="020B0604020202020204" pitchFamily="34" charset="0"/>
              </a:rPr>
              <a:t>Clin</a:t>
            </a:r>
            <a:r>
              <a:rPr lang="en-CA" sz="800">
                <a:latin typeface="Arial" panose="020B0604020202020204" pitchFamily="34" charset="0"/>
                <a:cs typeface="Arial" panose="020B0604020202020204" pitchFamily="34" charset="0"/>
              </a:rPr>
              <a:t> Cancer Res [Internet]. 2019 Apr;25(7): 2088-95. Available from: </a:t>
            </a:r>
            <a:r>
              <a:rPr lang="en-CA" sz="800">
                <a:latin typeface="Arial" panose="020B0604020202020204" pitchFamily="34" charset="0"/>
                <a:cs typeface="Arial" panose="020B0604020202020204" pitchFamily="34" charset="0"/>
                <a:hlinkClick r:id="rId9"/>
              </a:rPr>
              <a:t>http://clincancerres.aacrjournals.org/content/clincanres/early/2019/01/07/1078-0432.CCR-18-2702.full.pdf</a:t>
            </a:r>
            <a:endParaRPr lang="en-CA" sz="800">
              <a:latin typeface="Arial" panose="020B0604020202020204" pitchFamily="34" charset="0"/>
              <a:cs typeface="Arial" panose="020B0604020202020204" pitchFamily="34" charset="0"/>
            </a:endParaRPr>
          </a:p>
          <a:p>
            <a:pPr marL="173038" indent="-173038" defTabSz="931774">
              <a:buFont typeface="+mj-lt"/>
              <a:buAutoNum type="arabicPeriod"/>
              <a:defRPr/>
            </a:pPr>
            <a:r>
              <a:rPr lang="en-US" sz="800" err="1">
                <a:latin typeface="Arial" panose="020B0604020202020204" pitchFamily="34" charset="0"/>
                <a:cs typeface="Arial" panose="020B0604020202020204" pitchFamily="34" charset="0"/>
              </a:rPr>
              <a:t>Socinski</a:t>
            </a:r>
            <a:r>
              <a:rPr lang="en-US" sz="800">
                <a:latin typeface="Arial" panose="020B0604020202020204" pitchFamily="34" charset="0"/>
                <a:cs typeface="Arial" panose="020B0604020202020204" pitchFamily="34" charset="0"/>
              </a:rPr>
              <a:t> MA, Von </a:t>
            </a:r>
            <a:r>
              <a:rPr lang="en-US" sz="800" err="1">
                <a:latin typeface="Arial" panose="020B0604020202020204" pitchFamily="34" charset="0"/>
                <a:cs typeface="Arial" panose="020B0604020202020204" pitchFamily="34" charset="0"/>
              </a:rPr>
              <a:t>Pawel</a:t>
            </a:r>
            <a:r>
              <a:rPr lang="en-US" sz="800">
                <a:latin typeface="Arial" panose="020B0604020202020204" pitchFamily="34" charset="0"/>
                <a:cs typeface="Arial" panose="020B0604020202020204" pitchFamily="34" charset="0"/>
              </a:rPr>
              <a:t> J, </a:t>
            </a:r>
            <a:r>
              <a:rPr lang="en-US" sz="800" err="1">
                <a:latin typeface="Arial" panose="020B0604020202020204" pitchFamily="34" charset="0"/>
                <a:cs typeface="Arial" panose="020B0604020202020204" pitchFamily="34" charset="0"/>
              </a:rPr>
              <a:t>Kasahara</a:t>
            </a:r>
            <a:r>
              <a:rPr lang="en-US" sz="800">
                <a:latin typeface="Arial" panose="020B0604020202020204" pitchFamily="34" charset="0"/>
                <a:cs typeface="Arial" panose="020B0604020202020204" pitchFamily="34" charset="0"/>
              </a:rPr>
              <a:t> K, et al. A comparative clinical study of PF-06439535, a candidate bevacizumab biosimilar, and reference bevacizumab, in patients with advanced non-squamous non-small cell lung cancer. J </a:t>
            </a:r>
            <a:r>
              <a:rPr lang="en-US" sz="800" err="1">
                <a:latin typeface="Arial" panose="020B0604020202020204" pitchFamily="34" charset="0"/>
                <a:cs typeface="Arial" panose="020B0604020202020204" pitchFamily="34" charset="0"/>
              </a:rPr>
              <a:t>Clin</a:t>
            </a:r>
            <a:r>
              <a:rPr lang="en-US" sz="800">
                <a:latin typeface="Arial" panose="020B0604020202020204" pitchFamily="34" charset="0"/>
                <a:cs typeface="Arial" panose="020B0604020202020204" pitchFamily="34" charset="0"/>
              </a:rPr>
              <a:t> </a:t>
            </a:r>
            <a:r>
              <a:rPr lang="en-US" sz="800" err="1">
                <a:latin typeface="Arial" panose="020B0604020202020204" pitchFamily="34" charset="0"/>
                <a:cs typeface="Arial" panose="020B0604020202020204" pitchFamily="34" charset="0"/>
              </a:rPr>
              <a:t>Oncol</a:t>
            </a:r>
            <a:r>
              <a:rPr lang="en-US" sz="800">
                <a:latin typeface="Arial" panose="020B0604020202020204" pitchFamily="34" charset="0"/>
                <a:cs typeface="Arial" panose="020B0604020202020204" pitchFamily="34" charset="0"/>
              </a:rPr>
              <a:t>. 2018;36: (</a:t>
            </a:r>
            <a:r>
              <a:rPr lang="en-US" sz="800" err="1">
                <a:latin typeface="Arial" panose="020B0604020202020204" pitchFamily="34" charset="0"/>
                <a:cs typeface="Arial" panose="020B0604020202020204" pitchFamily="34" charset="0"/>
              </a:rPr>
              <a:t>suppl</a:t>
            </a:r>
            <a:r>
              <a:rPr lang="en-US" sz="800">
                <a:latin typeface="Arial" panose="020B0604020202020204" pitchFamily="34" charset="0"/>
                <a:cs typeface="Arial" panose="020B0604020202020204" pitchFamily="34" charset="0"/>
              </a:rPr>
              <a:t>; </a:t>
            </a:r>
            <a:r>
              <a:rPr lang="en-US" sz="800" err="1">
                <a:latin typeface="Arial" panose="020B0604020202020204" pitchFamily="34" charset="0"/>
                <a:cs typeface="Arial" panose="020B0604020202020204" pitchFamily="34" charset="0"/>
              </a:rPr>
              <a:t>abstr</a:t>
            </a:r>
            <a:r>
              <a:rPr lang="en-US" sz="800">
                <a:latin typeface="Arial" panose="020B0604020202020204" pitchFamily="34" charset="0"/>
                <a:cs typeface="Arial" panose="020B0604020202020204" pitchFamily="34" charset="0"/>
              </a:rPr>
              <a:t> 109).</a:t>
            </a:r>
          </a:p>
          <a:p>
            <a:pPr marL="228600" indent="-228600" defTabSz="931774">
              <a:buFont typeface="+mj-lt"/>
              <a:buAutoNum type="arabicPeriod"/>
              <a:defRPr/>
            </a:pPr>
            <a:endParaRPr lang="en-US" sz="800">
              <a:latin typeface="Arial" panose="020B0604020202020204" pitchFamily="34" charset="0"/>
              <a:cs typeface="Arial" panose="020B0604020202020204" pitchFamily="34" charset="0"/>
            </a:endParaRPr>
          </a:p>
        </p:txBody>
      </p:sp>
      <p:grpSp>
        <p:nvGrpSpPr>
          <p:cNvPr id="17" name="Group 16"/>
          <p:cNvGrpSpPr/>
          <p:nvPr/>
        </p:nvGrpSpPr>
        <p:grpSpPr>
          <a:xfrm>
            <a:off x="306065" y="5021742"/>
            <a:ext cx="11766487" cy="369332"/>
            <a:chOff x="306064" y="5334474"/>
            <a:chExt cx="11766487" cy="369332"/>
          </a:xfrm>
        </p:grpSpPr>
        <p:grpSp>
          <p:nvGrpSpPr>
            <p:cNvPr id="18" name="Group 17"/>
            <p:cNvGrpSpPr/>
            <p:nvPr/>
          </p:nvGrpSpPr>
          <p:grpSpPr>
            <a:xfrm>
              <a:off x="306064" y="5334474"/>
              <a:ext cx="11766487" cy="369332"/>
              <a:chOff x="491414" y="4963188"/>
              <a:chExt cx="11766487" cy="369332"/>
            </a:xfrm>
          </p:grpSpPr>
          <p:sp>
            <p:nvSpPr>
              <p:cNvPr id="20" name="TextBox 19"/>
              <p:cNvSpPr txBox="1"/>
              <p:nvPr/>
            </p:nvSpPr>
            <p:spPr>
              <a:xfrm>
                <a:off x="491414" y="4963188"/>
                <a:ext cx="11766487" cy="369332"/>
              </a:xfrm>
              <a:prstGeom prst="rect">
                <a:avLst/>
              </a:prstGeom>
              <a:noFill/>
            </p:spPr>
            <p:txBody>
              <a:bodyPr wrap="square" rtlCol="0" anchor="ctr">
                <a:spAutoFit/>
              </a:bodyPr>
              <a:lstStyle/>
              <a:p>
                <a:r>
                  <a:rPr lang="en-CA" sz="1400">
                    <a:latin typeface="Arial" panose="020B0604020202020204" pitchFamily="34" charset="0"/>
                    <a:cs typeface="Arial" panose="020B0604020202020204" pitchFamily="34" charset="0"/>
                  </a:rPr>
                  <a:t>▲- Biosimilar approved in the EU    </a:t>
                </a:r>
                <a:r>
                  <a:rPr lang="en-CA">
                    <a:latin typeface="Arial" panose="020B0604020202020204" pitchFamily="34" charset="0"/>
                    <a:cs typeface="Arial" panose="020B0604020202020204" pitchFamily="34" charset="0"/>
                  </a:rPr>
                  <a:t>■</a:t>
                </a:r>
                <a:r>
                  <a:rPr lang="en-CA" sz="1400">
                    <a:latin typeface="Arial" panose="020B0604020202020204" pitchFamily="34" charset="0"/>
                    <a:cs typeface="Arial" panose="020B0604020202020204" pitchFamily="34" charset="0"/>
                  </a:rPr>
                  <a:t> - Biosimilar approved in Canada    </a:t>
                </a:r>
                <a:r>
                  <a:rPr lang="en-CA">
                    <a:latin typeface="Arial" panose="020B0604020202020204" pitchFamily="34" charset="0"/>
                    <a:cs typeface="Arial" panose="020B0604020202020204" pitchFamily="34" charset="0"/>
                  </a:rPr>
                  <a:t>●</a:t>
                </a:r>
                <a:r>
                  <a:rPr lang="en-CA" sz="1400">
                    <a:latin typeface="Arial" panose="020B0604020202020204" pitchFamily="34" charset="0"/>
                    <a:cs typeface="Arial" panose="020B0604020202020204" pitchFamily="34" charset="0"/>
                  </a:rPr>
                  <a:t> - Biosimilar approved in USA   ▼- Positive CHMP Decision (EU)  </a:t>
                </a:r>
                <a:endParaRPr lang="en-US" sz="1400">
                  <a:latin typeface="Arial" panose="020B0604020202020204" pitchFamily="34" charset="0"/>
                  <a:cs typeface="Arial" panose="020B0604020202020204" pitchFamily="34" charset="0"/>
                </a:endParaRPr>
              </a:p>
            </p:txBody>
          </p:sp>
          <p:cxnSp>
            <p:nvCxnSpPr>
              <p:cNvPr id="21" name="Straight Connector 20"/>
              <p:cNvCxnSpPr/>
              <p:nvPr/>
            </p:nvCxnSpPr>
            <p:spPr>
              <a:xfrm>
                <a:off x="3282807" y="5030574"/>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213376" y="5030440"/>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a:off x="8651778" y="5417129"/>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9281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064" y="1659751"/>
            <a:ext cx="11567487" cy="4607485"/>
          </a:xfrm>
        </p:spPr>
        <p:txBody>
          <a:bodyPr>
            <a:noAutofit/>
          </a:bodyPr>
          <a:lstStyle/>
          <a:p>
            <a:pPr marL="0" indent="0">
              <a:spcBef>
                <a:spcPts val="0"/>
              </a:spcBef>
              <a:buNone/>
            </a:pPr>
            <a:r>
              <a:rPr lang="en-CA" sz="2600" dirty="0"/>
              <a:t>Immunogenicity consists of:</a:t>
            </a:r>
          </a:p>
          <a:p>
            <a:r>
              <a:rPr lang="en-CA" dirty="0"/>
              <a:t>The development of Anti-drug antibody (ADA) </a:t>
            </a:r>
          </a:p>
          <a:p>
            <a:pPr lvl="1"/>
            <a:r>
              <a:rPr lang="en-CA" dirty="0"/>
              <a:t>Human immune system has recognized the biologic medication as foreign</a:t>
            </a:r>
          </a:p>
          <a:p>
            <a:pPr lvl="1"/>
            <a:r>
              <a:rPr lang="en-CA" dirty="0"/>
              <a:t>Develops immunity to the biologic medication</a:t>
            </a:r>
          </a:p>
          <a:p>
            <a:pPr lvl="1"/>
            <a:r>
              <a:rPr lang="en-CA" dirty="0"/>
              <a:t>Immune system has antibodies circulating that can bind to the biologic medication</a:t>
            </a:r>
          </a:p>
          <a:p>
            <a:pPr>
              <a:spcBef>
                <a:spcPts val="0"/>
              </a:spcBef>
            </a:pPr>
            <a:r>
              <a:rPr lang="en-CA" dirty="0"/>
              <a:t>The development of Neutralizing ADA (NADA) </a:t>
            </a:r>
          </a:p>
          <a:p>
            <a:pPr lvl="1"/>
            <a:r>
              <a:rPr lang="en-CA" dirty="0"/>
              <a:t>Circulating antibodies neutralize the activity of the biologic medication</a:t>
            </a:r>
          </a:p>
          <a:p>
            <a:pPr lvl="1"/>
            <a:r>
              <a:rPr lang="en-CA" dirty="0"/>
              <a:t>May reduce efficacy</a:t>
            </a:r>
          </a:p>
          <a:p>
            <a:pPr lvl="1"/>
            <a:r>
              <a:rPr lang="en-CA" dirty="0"/>
              <a:t>May impact pharmacokinetics</a:t>
            </a:r>
          </a:p>
          <a:p>
            <a:pPr marL="0" indent="0">
              <a:spcBef>
                <a:spcPts val="1000"/>
              </a:spcBef>
              <a:buNone/>
            </a:pPr>
            <a:r>
              <a:rPr lang="en-US" dirty="0"/>
              <a:t>Immunogenicity in oncology is relatively low overall and highly similar among studies for reference biologics and </a:t>
            </a:r>
            <a:r>
              <a:rPr lang="en-US" dirty="0" err="1"/>
              <a:t>biosimilars</a:t>
            </a:r>
            <a:r>
              <a:rPr lang="en-US" dirty="0"/>
              <a:t>. </a:t>
            </a:r>
            <a:endParaRPr lang="en-CA" dirty="0"/>
          </a:p>
        </p:txBody>
      </p:sp>
      <p:sp>
        <p:nvSpPr>
          <p:cNvPr id="2" name="Title 1"/>
          <p:cNvSpPr>
            <a:spLocks noGrp="1"/>
          </p:cNvSpPr>
          <p:nvPr>
            <p:ph type="title"/>
          </p:nvPr>
        </p:nvSpPr>
        <p:spPr/>
        <p:txBody>
          <a:bodyPr/>
          <a:lstStyle/>
          <a:p>
            <a:r>
              <a:rPr lang="en-US"/>
              <a:t>Regulatory Approval Process</a:t>
            </a:r>
          </a:p>
        </p:txBody>
      </p:sp>
      <p:sp>
        <p:nvSpPr>
          <p:cNvPr id="6" name="Text Placeholder 5"/>
          <p:cNvSpPr>
            <a:spLocks noGrp="1"/>
          </p:cNvSpPr>
          <p:nvPr>
            <p:ph type="body" sz="quarter" idx="10"/>
          </p:nvPr>
        </p:nvSpPr>
        <p:spPr>
          <a:xfrm>
            <a:off x="306065" y="1085136"/>
            <a:ext cx="11567486" cy="412644"/>
          </a:xfrm>
        </p:spPr>
        <p:txBody>
          <a:bodyPr/>
          <a:lstStyle/>
          <a:p>
            <a:r>
              <a:rPr lang="en-US" dirty="0"/>
              <a:t>Immunogenic Safety – Is it the same for Biologics and Biosimilars?</a:t>
            </a:r>
            <a:endParaRPr lang="en-CA" dirty="0"/>
          </a:p>
        </p:txBody>
      </p:sp>
      <p:graphicFrame>
        <p:nvGraphicFramePr>
          <p:cNvPr id="5" name="Diagram 4"/>
          <p:cNvGraphicFramePr/>
          <p:nvPr>
            <p:extLst>
              <p:ext uri="{D42A27DB-BD31-4B8C-83A1-F6EECF244321}">
                <p14:modId xmlns:p14="http://schemas.microsoft.com/office/powerpoint/2010/main" val="2777674094"/>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5586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Regulatory Approval Process</a:t>
            </a:r>
          </a:p>
        </p:txBody>
      </p:sp>
      <p:sp>
        <p:nvSpPr>
          <p:cNvPr id="13" name="Text Placeholder 12"/>
          <p:cNvSpPr>
            <a:spLocks noGrp="1"/>
          </p:cNvSpPr>
          <p:nvPr>
            <p:ph type="body" sz="quarter" idx="10"/>
          </p:nvPr>
        </p:nvSpPr>
        <p:spPr/>
        <p:txBody>
          <a:bodyPr/>
          <a:lstStyle/>
          <a:p>
            <a:r>
              <a:rPr lang="en-CA"/>
              <a:t>Immunogenic Safety of a rituximab Biosimilar</a:t>
            </a:r>
          </a:p>
        </p:txBody>
      </p:sp>
      <p:graphicFrame>
        <p:nvGraphicFramePr>
          <p:cNvPr id="5" name="Content Placeholder 5"/>
          <p:cNvGraphicFramePr>
            <a:graphicFrameLocks/>
          </p:cNvGraphicFramePr>
          <p:nvPr>
            <p:extLst>
              <p:ext uri="{D42A27DB-BD31-4B8C-83A1-F6EECF244321}">
                <p14:modId xmlns:p14="http://schemas.microsoft.com/office/powerpoint/2010/main" val="2230268158"/>
              </p:ext>
            </p:extLst>
          </p:nvPr>
        </p:nvGraphicFramePr>
        <p:xfrm>
          <a:off x="408432" y="1834547"/>
          <a:ext cx="11375141" cy="2707984"/>
        </p:xfrm>
        <a:graphic>
          <a:graphicData uri="http://schemas.openxmlformats.org/drawingml/2006/table">
            <a:tbl>
              <a:tblPr firstRow="1" bandRow="1">
                <a:tableStyleId>{5940675A-B579-460E-94D1-54222C63F5DA}</a:tableStyleId>
              </a:tblPr>
              <a:tblGrid>
                <a:gridCol w="1563243">
                  <a:extLst>
                    <a:ext uri="{9D8B030D-6E8A-4147-A177-3AD203B41FA5}">
                      <a16:colId xmlns:a16="http://schemas.microsoft.com/office/drawing/2014/main" val="3697309949"/>
                    </a:ext>
                  </a:extLst>
                </a:gridCol>
                <a:gridCol w="2786063">
                  <a:extLst>
                    <a:ext uri="{9D8B030D-6E8A-4147-A177-3AD203B41FA5}">
                      <a16:colId xmlns:a16="http://schemas.microsoft.com/office/drawing/2014/main" val="4188601438"/>
                    </a:ext>
                  </a:extLst>
                </a:gridCol>
                <a:gridCol w="2228850">
                  <a:extLst>
                    <a:ext uri="{9D8B030D-6E8A-4147-A177-3AD203B41FA5}">
                      <a16:colId xmlns:a16="http://schemas.microsoft.com/office/drawing/2014/main" val="3029723991"/>
                    </a:ext>
                  </a:extLst>
                </a:gridCol>
                <a:gridCol w="2486028">
                  <a:extLst>
                    <a:ext uri="{9D8B030D-6E8A-4147-A177-3AD203B41FA5}">
                      <a16:colId xmlns:a16="http://schemas.microsoft.com/office/drawing/2014/main" val="3829228171"/>
                    </a:ext>
                  </a:extLst>
                </a:gridCol>
                <a:gridCol w="2310957">
                  <a:extLst>
                    <a:ext uri="{9D8B030D-6E8A-4147-A177-3AD203B41FA5}">
                      <a16:colId xmlns:a16="http://schemas.microsoft.com/office/drawing/2014/main" val="448228512"/>
                    </a:ext>
                  </a:extLst>
                </a:gridCol>
              </a:tblGrid>
              <a:tr h="676996">
                <a:tc>
                  <a:txBody>
                    <a:bodyPr/>
                    <a:lstStyle/>
                    <a:p>
                      <a:endParaRPr lang="en-US" sz="1800" b="1">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baseline="0" err="1">
                          <a:latin typeface="Arial" panose="020B0604020202020204" pitchFamily="34" charset="0"/>
                          <a:cs typeface="Arial" panose="020B0604020202020204" pitchFamily="34" charset="0"/>
                        </a:rPr>
                        <a:t>Blitzima</a:t>
                      </a:r>
                      <a:r>
                        <a:rPr lang="en-CA" sz="1800" baseline="30000">
                          <a:latin typeface="Arial" panose="020B0604020202020204" pitchFamily="34" charset="0"/>
                          <a:cs typeface="Arial" panose="020B0604020202020204" pitchFamily="34" charset="0"/>
                        </a:rPr>
                        <a:t>▲,●</a:t>
                      </a:r>
                      <a:r>
                        <a:rPr lang="en-US" sz="1800" b="1" baseline="0">
                          <a:latin typeface="Arial" panose="020B0604020202020204" pitchFamily="34" charset="0"/>
                          <a:cs typeface="Arial" panose="020B0604020202020204" pitchFamily="34" charset="0"/>
                        </a:rPr>
                        <a:t>/</a:t>
                      </a:r>
                      <a:r>
                        <a:rPr lang="en-US" sz="1800" b="1" baseline="0" err="1">
                          <a:latin typeface="Arial" panose="020B0604020202020204" pitchFamily="34" charset="0"/>
                          <a:cs typeface="Arial" panose="020B0604020202020204" pitchFamily="34" charset="0"/>
                        </a:rPr>
                        <a:t>Ritemvia</a:t>
                      </a:r>
                      <a:r>
                        <a:rPr lang="en-CA" sz="1800" baseline="30000">
                          <a:latin typeface="Arial" panose="020B0604020202020204" pitchFamily="34" charset="0"/>
                          <a:cs typeface="Arial" panose="020B0604020202020204" pitchFamily="34" charset="0"/>
                        </a:rPr>
                        <a:t>▲</a:t>
                      </a:r>
                      <a:r>
                        <a:rPr lang="en-US" sz="1800" b="1" baseline="0">
                          <a:latin typeface="Arial" panose="020B0604020202020204" pitchFamily="34" charset="0"/>
                          <a:cs typeface="Arial" panose="020B0604020202020204" pitchFamily="34" charset="0"/>
                        </a:rPr>
                        <a:t>/ </a:t>
                      </a:r>
                      <a:r>
                        <a:rPr lang="en-US" sz="1800" b="1" baseline="0" err="1">
                          <a:latin typeface="Arial" panose="020B0604020202020204" pitchFamily="34" charset="0"/>
                          <a:cs typeface="Arial" panose="020B0604020202020204" pitchFamily="34" charset="0"/>
                        </a:rPr>
                        <a:t>Rituzena</a:t>
                      </a:r>
                      <a:r>
                        <a:rPr lang="en-CA" sz="1800" baseline="30000">
                          <a:latin typeface="Arial" panose="020B0604020202020204" pitchFamily="34" charset="0"/>
                          <a:cs typeface="Arial" panose="020B0604020202020204" pitchFamily="34" charset="0"/>
                        </a:rPr>
                        <a:t>▲</a:t>
                      </a:r>
                      <a:r>
                        <a:rPr lang="en-US" sz="1800" b="1" baseline="0">
                          <a:latin typeface="Arial" panose="020B0604020202020204" pitchFamily="34" charset="0"/>
                          <a:cs typeface="Arial" panose="020B0604020202020204" pitchFamily="34" charset="0"/>
                        </a:rPr>
                        <a:t>/</a:t>
                      </a:r>
                      <a:r>
                        <a:rPr lang="en-US" sz="1800" b="1" baseline="0" err="1">
                          <a:latin typeface="Arial" panose="020B0604020202020204" pitchFamily="34" charset="0"/>
                          <a:cs typeface="Arial" panose="020B0604020202020204" pitchFamily="34" charset="0"/>
                        </a:rPr>
                        <a:t>Truxima</a:t>
                      </a:r>
                      <a:r>
                        <a:rPr lang="en-CA" sz="1800" baseline="30000">
                          <a:latin typeface="Arial" panose="020B0604020202020204" pitchFamily="34" charset="0"/>
                          <a:cs typeface="Arial" panose="020B0604020202020204" pitchFamily="34" charset="0"/>
                        </a:rPr>
                        <a:t>▲,●</a:t>
                      </a:r>
                      <a:endParaRPr lang="en-US" sz="1800" b="1"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CA" sz="1800" b="1" baseline="0" err="1">
                          <a:latin typeface="Arial" panose="020B0604020202020204" pitchFamily="34" charset="0"/>
                          <a:cs typeface="Arial" panose="020B0604020202020204" pitchFamily="34" charset="0"/>
                        </a:rPr>
                        <a:t>Rituxan</a:t>
                      </a:r>
                      <a:endParaRPr lang="en-CA" sz="1800" b="1"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US" sz="1800" b="1" baseline="0" err="1">
                          <a:latin typeface="Arial" panose="020B0604020202020204" pitchFamily="34" charset="0"/>
                          <a:cs typeface="Arial" panose="020B0604020202020204" pitchFamily="34" charset="0"/>
                        </a:rPr>
                        <a:t>Rixathon</a:t>
                      </a:r>
                      <a:r>
                        <a:rPr lang="en-CA" sz="1800" baseline="30000">
                          <a:latin typeface="Arial" panose="020B0604020202020204" pitchFamily="34" charset="0"/>
                          <a:cs typeface="Arial" panose="020B0604020202020204" pitchFamily="34" charset="0"/>
                        </a:rPr>
                        <a:t>▲</a:t>
                      </a:r>
                      <a:r>
                        <a:rPr lang="en-US" sz="1800" b="1" baseline="0">
                          <a:latin typeface="Arial" panose="020B0604020202020204" pitchFamily="34" charset="0"/>
                          <a:cs typeface="Arial" panose="020B0604020202020204" pitchFamily="34" charset="0"/>
                        </a:rPr>
                        <a:t>/</a:t>
                      </a:r>
                      <a:r>
                        <a:rPr lang="en-US" sz="1800" b="1" baseline="0" err="1">
                          <a:latin typeface="Arial" panose="020B0604020202020204" pitchFamily="34" charset="0"/>
                          <a:cs typeface="Arial" panose="020B0604020202020204" pitchFamily="34" charset="0"/>
                        </a:rPr>
                        <a:t>Riximyo</a:t>
                      </a:r>
                      <a:r>
                        <a:rPr lang="en-CA" sz="1800" baseline="30000">
                          <a:latin typeface="Arial" panose="020B0604020202020204" pitchFamily="34" charset="0"/>
                          <a:cs typeface="Arial" panose="020B0604020202020204" pitchFamily="34" charset="0"/>
                        </a:rPr>
                        <a:t>▲</a:t>
                      </a:r>
                      <a:endParaRPr lang="en-US" sz="1800" b="1"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US" sz="1800" b="1" baseline="0" err="1">
                          <a:latin typeface="Arial" panose="020B0604020202020204" pitchFamily="34" charset="0"/>
                          <a:cs typeface="Arial" panose="020B0604020202020204" pitchFamily="34" charset="0"/>
                        </a:rPr>
                        <a:t>Rituxan</a:t>
                      </a:r>
                      <a:r>
                        <a:rPr lang="en-US" sz="1800" b="1" baseline="0">
                          <a:latin typeface="Arial" panose="020B0604020202020204" pitchFamily="34" charset="0"/>
                          <a:cs typeface="Arial" panose="020B0604020202020204" pitchFamily="34" charset="0"/>
                        </a:rPr>
                        <a:t> SC</a:t>
                      </a: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1215047311"/>
                  </a:ext>
                </a:extLst>
              </a:tr>
              <a:tr h="676996">
                <a:tc>
                  <a:txBody>
                    <a:bodyPr/>
                    <a:lstStyle/>
                    <a:p>
                      <a:pPr algn="l"/>
                      <a:r>
                        <a:rPr lang="en-CA" sz="1800">
                          <a:latin typeface="Arial" panose="020B0604020202020204" pitchFamily="34" charset="0"/>
                          <a:cs typeface="Arial" panose="020B0604020202020204" pitchFamily="34" charset="0"/>
                        </a:rPr>
                        <a:t>Population</a:t>
                      </a:r>
                      <a:endParaRPr lang="en-US" sz="18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AFL (n=121)</a:t>
                      </a: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Comparator</a:t>
                      </a: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AFL (n=624)</a:t>
                      </a: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aseline="0">
                          <a:latin typeface="Arial" panose="020B0604020202020204" pitchFamily="34" charset="0"/>
                          <a:cs typeface="Arial" panose="020B0604020202020204" pitchFamily="34" charset="0"/>
                        </a:rPr>
                        <a:t>AFL (n=127)</a:t>
                      </a: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01894229"/>
                  </a:ext>
                </a:extLst>
              </a:tr>
              <a:tr h="676996">
                <a:tc>
                  <a:txBody>
                    <a:bodyPr/>
                    <a:lstStyle/>
                    <a:p>
                      <a:pPr algn="l"/>
                      <a:r>
                        <a:rPr lang="en-CA" sz="1800">
                          <a:latin typeface="Arial" panose="020B0604020202020204" pitchFamily="34" charset="0"/>
                          <a:cs typeface="Arial" panose="020B0604020202020204" pitchFamily="34" charset="0"/>
                        </a:rPr>
                        <a:t>ADA</a:t>
                      </a:r>
                      <a:endParaRPr lang="en-US" sz="18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4.3%</a:t>
                      </a:r>
                      <a:r>
                        <a:rPr lang="en-CA" sz="1800" baseline="30000">
                          <a:latin typeface="Arial" panose="020B0604020202020204" pitchFamily="34" charset="0"/>
                          <a:cs typeface="Arial" panose="020B0604020202020204" pitchFamily="34" charset="0"/>
                        </a:rPr>
                        <a:t>2</a:t>
                      </a: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1.1%</a:t>
                      </a:r>
                      <a:r>
                        <a:rPr lang="en-CA" sz="1800" baseline="30000">
                          <a:latin typeface="Arial" panose="020B0604020202020204" pitchFamily="34" charset="0"/>
                          <a:cs typeface="Arial" panose="020B0604020202020204" pitchFamily="34" charset="0"/>
                        </a:rPr>
                        <a:t>1</a:t>
                      </a:r>
                      <a:r>
                        <a:rPr lang="en-CA" sz="1800" baseline="0">
                          <a:latin typeface="Arial" panose="020B0604020202020204" pitchFamily="34" charset="0"/>
                          <a:cs typeface="Arial" panose="020B0604020202020204" pitchFamily="34" charset="0"/>
                        </a:rPr>
                        <a:t> / 2.9%</a:t>
                      </a:r>
                      <a:r>
                        <a:rPr lang="en-CA" sz="1800" baseline="30000">
                          <a:latin typeface="Arial" panose="020B0604020202020204" pitchFamily="34" charset="0"/>
                          <a:cs typeface="Arial" panose="020B0604020202020204" pitchFamily="34" charset="0"/>
                        </a:rPr>
                        <a:t>2</a:t>
                      </a:r>
                      <a:r>
                        <a:rPr lang="en-CA" sz="1800" baseline="0">
                          <a:latin typeface="Arial" panose="020B0604020202020204" pitchFamily="34" charset="0"/>
                          <a:cs typeface="Arial" panose="020B0604020202020204" pitchFamily="34" charset="0"/>
                        </a:rPr>
                        <a:t> / 3.1%</a:t>
                      </a:r>
                      <a:r>
                        <a:rPr lang="en-CA" sz="1800" baseline="30000">
                          <a:latin typeface="Arial" panose="020B0604020202020204" pitchFamily="34" charset="0"/>
                          <a:cs typeface="Arial" panose="020B0604020202020204" pitchFamily="34" charset="0"/>
                        </a:rPr>
                        <a:t>3</a:t>
                      </a:r>
                      <a:endParaRPr lang="en-US" sz="180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1.9%</a:t>
                      </a:r>
                      <a:r>
                        <a:rPr lang="en-CA" sz="1800" baseline="30000">
                          <a:latin typeface="Arial" panose="020B0604020202020204" pitchFamily="34" charset="0"/>
                          <a:cs typeface="Arial" panose="020B0604020202020204" pitchFamily="34" charset="0"/>
                        </a:rPr>
                        <a:t>1</a:t>
                      </a:r>
                      <a:endParaRPr lang="en-US" sz="180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3.2%</a:t>
                      </a:r>
                      <a:r>
                        <a:rPr lang="en-CA" sz="1800" baseline="30000">
                          <a:latin typeface="Arial" panose="020B0604020202020204" pitchFamily="34" charset="0"/>
                          <a:cs typeface="Arial" panose="020B0604020202020204" pitchFamily="34" charset="0"/>
                        </a:rPr>
                        <a:t>3</a:t>
                      </a: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8552603"/>
                  </a:ext>
                </a:extLst>
              </a:tr>
              <a:tr h="676996">
                <a:tc>
                  <a:txBody>
                    <a:bodyPr/>
                    <a:lstStyle/>
                    <a:p>
                      <a:pPr algn="l"/>
                      <a:r>
                        <a:rPr lang="en-CA" sz="1800">
                          <a:latin typeface="Arial" panose="020B0604020202020204" pitchFamily="34" charset="0"/>
                          <a:cs typeface="Arial" panose="020B0604020202020204" pitchFamily="34" charset="0"/>
                        </a:rPr>
                        <a:t>NADA</a:t>
                      </a:r>
                      <a:endParaRPr lang="en-US" sz="18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0.7%</a:t>
                      </a:r>
                      <a:r>
                        <a:rPr lang="en-CA" sz="1800" baseline="30000">
                          <a:latin typeface="Arial" panose="020B0604020202020204" pitchFamily="34" charset="0"/>
                          <a:cs typeface="Arial" panose="020B0604020202020204" pitchFamily="34" charset="0"/>
                        </a:rPr>
                        <a:t>1</a:t>
                      </a: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CA" sz="1800" baseline="0">
                          <a:latin typeface="Arial" panose="020B0604020202020204" pitchFamily="34" charset="0"/>
                          <a:cs typeface="Arial" panose="020B0604020202020204" pitchFamily="34" charset="0"/>
                        </a:rPr>
                        <a:t>0.7%</a:t>
                      </a:r>
                      <a:r>
                        <a:rPr lang="en-CA" sz="1800" baseline="30000">
                          <a:latin typeface="Arial" panose="020B0604020202020204" pitchFamily="34" charset="0"/>
                          <a:cs typeface="Arial" panose="020B0604020202020204" pitchFamily="34" charset="0"/>
                        </a:rPr>
                        <a:t>1</a:t>
                      </a: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aseline="0">
                          <a:latin typeface="Arial" panose="020B0604020202020204" pitchFamily="34" charset="0"/>
                          <a:cs typeface="Arial" panose="020B0604020202020204" pitchFamily="34" charset="0"/>
                        </a:rPr>
                        <a:t>NR</a:t>
                      </a:r>
                      <a:endParaRPr lang="en-US" sz="18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590981"/>
                  </a:ext>
                </a:extLst>
              </a:tr>
            </a:tbl>
          </a:graphicData>
        </a:graphic>
      </p:graphicFrame>
      <p:graphicFrame>
        <p:nvGraphicFramePr>
          <p:cNvPr id="9" name="Diagram 8"/>
          <p:cNvGraphicFramePr/>
          <p:nvPr>
            <p:extLst>
              <p:ext uri="{D42A27DB-BD31-4B8C-83A1-F6EECF244321}">
                <p14:modId xmlns:p14="http://schemas.microsoft.com/office/powerpoint/2010/main" val="2777674094"/>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08432" y="5734882"/>
            <a:ext cx="11053816" cy="584775"/>
          </a:xfrm>
          <a:prstGeom prst="rect">
            <a:avLst/>
          </a:prstGeom>
        </p:spPr>
        <p:txBody>
          <a:bodyPr wrap="square">
            <a:spAutoFit/>
          </a:bodyPr>
          <a:lstStyle/>
          <a:p>
            <a:pPr marL="173038" indent="-173038">
              <a:buFont typeface="+mj-lt"/>
              <a:buAutoNum type="arabicPeriod"/>
            </a:pPr>
            <a:r>
              <a:rPr lang="en-CA" sz="800">
                <a:latin typeface="Arial" panose="020B0604020202020204" pitchFamily="34" charset="0"/>
                <a:cs typeface="Arial" panose="020B0604020202020204" pitchFamily="34" charset="0"/>
              </a:rPr>
              <a:t>European Medicines Agency. Assessment report </a:t>
            </a:r>
            <a:r>
              <a:rPr lang="en-CA" sz="800" err="1">
                <a:latin typeface="Arial" panose="020B0604020202020204" pitchFamily="34" charset="0"/>
                <a:cs typeface="Arial" panose="020B0604020202020204" pitchFamily="34" charset="0"/>
              </a:rPr>
              <a:t>Rixathon</a:t>
            </a:r>
            <a:r>
              <a:rPr lang="en-CA" sz="800">
                <a:latin typeface="Arial" panose="020B0604020202020204" pitchFamily="34" charset="0"/>
                <a:cs typeface="Arial" panose="020B0604020202020204" pitchFamily="34" charset="0"/>
              </a:rPr>
              <a:t>; International non-proprietary name: rituximab. 2017. Available from: </a:t>
            </a:r>
            <a:r>
              <a:rPr lang="en-CA" sz="800">
                <a:latin typeface="Arial" panose="020B0604020202020204" pitchFamily="34" charset="0"/>
                <a:cs typeface="Arial" panose="020B0604020202020204" pitchFamily="34" charset="0"/>
                <a:hlinkClick r:id="rId8"/>
              </a:rPr>
              <a:t>https://www.ema.europa.eu/documents/assessment-report/Rixathon-epar-public-assessment-report_en.pdf</a:t>
            </a:r>
            <a:endParaRPr lang="en-CA" sz="800">
              <a:latin typeface="Arial" panose="020B0604020202020204" pitchFamily="34" charset="0"/>
              <a:cs typeface="Arial" panose="020B0604020202020204" pitchFamily="34" charset="0"/>
            </a:endParaRPr>
          </a:p>
          <a:p>
            <a:pPr marL="173038" indent="-173038" defTabSz="931774">
              <a:buFont typeface="+mj-lt"/>
              <a:buAutoNum type="arabicPeriod"/>
              <a:defRPr/>
            </a:pPr>
            <a:r>
              <a:rPr lang="en-CA" sz="800">
                <a:latin typeface="Arial" panose="020B0604020202020204" pitchFamily="34" charset="0"/>
                <a:cs typeface="Arial" panose="020B0604020202020204" pitchFamily="34" charset="0"/>
              </a:rPr>
              <a:t>European Medicines Agency. Assessment report </a:t>
            </a:r>
            <a:r>
              <a:rPr lang="en-CA" sz="800" err="1">
                <a:latin typeface="Arial" panose="020B0604020202020204" pitchFamily="34" charset="0"/>
                <a:cs typeface="Arial" panose="020B0604020202020204" pitchFamily="34" charset="0"/>
              </a:rPr>
              <a:t>Truxima</a:t>
            </a:r>
            <a:r>
              <a:rPr lang="en-CA" sz="800">
                <a:latin typeface="Arial" panose="020B0604020202020204" pitchFamily="34" charset="0"/>
                <a:cs typeface="Arial" panose="020B0604020202020204" pitchFamily="34" charset="0"/>
              </a:rPr>
              <a:t>; International non-proprietary name: rituximab. 2017. </a:t>
            </a:r>
            <a:r>
              <a:rPr lang="en-CA" sz="800">
                <a:latin typeface="Arial" panose="020B0604020202020204" pitchFamily="34" charset="0"/>
                <a:cs typeface="Arial" panose="020B0604020202020204" pitchFamily="34" charset="0"/>
                <a:hlinkClick r:id="rId9"/>
              </a:rPr>
              <a:t>https://www.ema.europa.eu/documents/assessment-report/Truxima-epar-public-assessment-report_en.pdf</a:t>
            </a:r>
            <a:endParaRPr lang="en-CA" sz="800">
              <a:latin typeface="Arial" panose="020B0604020202020204" pitchFamily="34" charset="0"/>
              <a:cs typeface="Arial" panose="020B0604020202020204" pitchFamily="34" charset="0"/>
            </a:endParaRPr>
          </a:p>
          <a:p>
            <a:pPr marL="173038" indent="-173038" defTabSz="931774">
              <a:buFont typeface="+mj-lt"/>
              <a:buAutoNum type="arabicPeriod"/>
              <a:defRPr/>
            </a:pPr>
            <a:r>
              <a:rPr lang="en-CA" sz="800">
                <a:latin typeface="Arial" panose="020B0604020202020204" pitchFamily="34" charset="0"/>
                <a:cs typeface="Arial" panose="020B0604020202020204" pitchFamily="34" charset="0"/>
              </a:rPr>
              <a:t>European Medicines Agency. Assessment report </a:t>
            </a:r>
            <a:r>
              <a:rPr lang="en-CA" sz="800" err="1">
                <a:latin typeface="Arial" panose="020B0604020202020204" pitchFamily="34" charset="0"/>
                <a:cs typeface="Arial" panose="020B0604020202020204" pitchFamily="34" charset="0"/>
              </a:rPr>
              <a:t>Mabthera</a:t>
            </a:r>
            <a:r>
              <a:rPr lang="en-CA" sz="800">
                <a:latin typeface="Arial" panose="020B0604020202020204" pitchFamily="34" charset="0"/>
                <a:cs typeface="Arial" panose="020B0604020202020204" pitchFamily="34" charset="0"/>
              </a:rPr>
              <a:t>; International non-proprietary name: rituximab. 2014. Available from: </a:t>
            </a:r>
            <a:r>
              <a:rPr lang="en-CA" sz="800">
                <a:latin typeface="Arial" panose="020B0604020202020204" pitchFamily="34" charset="0"/>
                <a:cs typeface="Arial" panose="020B0604020202020204" pitchFamily="34" charset="0"/>
                <a:hlinkClick r:id="rId10"/>
              </a:rPr>
              <a:t>https://www.ema.europa.eu/documents/variation-report/mabthera-h-c-165-x-83-epar-assessment-report-extension_en.pdf</a:t>
            </a:r>
            <a:endParaRPr lang="en-CA" sz="800">
              <a:latin typeface="Arial" panose="020B0604020202020204" pitchFamily="34" charset="0"/>
              <a:cs typeface="Arial" panose="020B0604020202020204" pitchFamily="34" charset="0"/>
            </a:endParaRPr>
          </a:p>
        </p:txBody>
      </p:sp>
      <p:grpSp>
        <p:nvGrpSpPr>
          <p:cNvPr id="19" name="Group 18"/>
          <p:cNvGrpSpPr/>
          <p:nvPr/>
        </p:nvGrpSpPr>
        <p:grpSpPr>
          <a:xfrm>
            <a:off x="408432" y="4665184"/>
            <a:ext cx="6128292" cy="369332"/>
            <a:chOff x="491414" y="4963188"/>
            <a:chExt cx="6128292" cy="369332"/>
          </a:xfrm>
        </p:grpSpPr>
        <p:sp>
          <p:nvSpPr>
            <p:cNvPr id="21" name="TextBox 20"/>
            <p:cNvSpPr txBox="1"/>
            <p:nvPr/>
          </p:nvSpPr>
          <p:spPr>
            <a:xfrm>
              <a:off x="491414" y="4963188"/>
              <a:ext cx="6128292" cy="369332"/>
            </a:xfrm>
            <a:prstGeom prst="rect">
              <a:avLst/>
            </a:prstGeom>
            <a:noFill/>
          </p:spPr>
          <p:txBody>
            <a:bodyPr wrap="square" rtlCol="0" anchor="ctr">
              <a:spAutoFit/>
            </a:bodyPr>
            <a:lstStyle/>
            <a:p>
              <a:r>
                <a:rPr lang="en-CA" sz="1400">
                  <a:latin typeface="Arial" panose="020B0604020202020204" pitchFamily="34" charset="0"/>
                  <a:cs typeface="Arial" panose="020B0604020202020204" pitchFamily="34" charset="0"/>
                </a:rPr>
                <a:t>▲- Biosimilar approved in the EU   </a:t>
              </a:r>
              <a:r>
                <a:rPr lang="en-CA">
                  <a:latin typeface="Arial" panose="020B0604020202020204" pitchFamily="34" charset="0"/>
                  <a:cs typeface="Arial" panose="020B0604020202020204" pitchFamily="34" charset="0"/>
                </a:rPr>
                <a:t>●</a:t>
              </a:r>
              <a:r>
                <a:rPr lang="en-CA" sz="1400">
                  <a:latin typeface="Arial" panose="020B0604020202020204" pitchFamily="34" charset="0"/>
                  <a:cs typeface="Arial" panose="020B0604020202020204" pitchFamily="34" charset="0"/>
                </a:rPr>
                <a:t> - Biosimilar approved in USA    </a:t>
              </a:r>
              <a:endParaRPr lang="en-US" sz="1400">
                <a:latin typeface="Arial" panose="020B0604020202020204" pitchFamily="34" charset="0"/>
                <a:cs typeface="Arial" panose="020B0604020202020204" pitchFamily="34" charset="0"/>
              </a:endParaRPr>
            </a:p>
          </p:txBody>
        </p:sp>
        <p:cxnSp>
          <p:nvCxnSpPr>
            <p:cNvPr id="22" name="Straight Connector 21"/>
            <p:cNvCxnSpPr/>
            <p:nvPr/>
          </p:nvCxnSpPr>
          <p:spPr>
            <a:xfrm>
              <a:off x="3282807" y="5030574"/>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408432" y="5085729"/>
            <a:ext cx="7696338" cy="307777"/>
            <a:chOff x="408432" y="5042865"/>
            <a:chExt cx="7696338" cy="307777"/>
          </a:xfrm>
        </p:grpSpPr>
        <p:sp>
          <p:nvSpPr>
            <p:cNvPr id="8" name="TextBox 7"/>
            <p:cNvSpPr txBox="1"/>
            <p:nvPr/>
          </p:nvSpPr>
          <p:spPr>
            <a:xfrm>
              <a:off x="408432" y="5042865"/>
              <a:ext cx="7696338" cy="307777"/>
            </a:xfrm>
            <a:prstGeom prst="rect">
              <a:avLst/>
            </a:prstGeom>
            <a:noFill/>
          </p:spPr>
          <p:txBody>
            <a:bodyPr wrap="none" rtlCol="0">
              <a:spAutoFit/>
            </a:bodyPr>
            <a:lstStyle/>
            <a:p>
              <a:r>
                <a:rPr lang="en-CA" sz="1400" b="1">
                  <a:latin typeface="Arial" panose="020B0604020202020204" pitchFamily="34" charset="0"/>
                  <a:cs typeface="Arial" panose="020B0604020202020204" pitchFamily="34" charset="0"/>
                </a:rPr>
                <a:t>AFL </a:t>
              </a:r>
              <a:r>
                <a:rPr lang="en-CA" sz="1400">
                  <a:latin typeface="Arial" panose="020B0604020202020204" pitchFamily="34" charset="0"/>
                  <a:cs typeface="Arial" panose="020B0604020202020204" pitchFamily="34" charset="0"/>
                </a:rPr>
                <a:t>– </a:t>
              </a:r>
              <a:r>
                <a:rPr lang="en-CA" sz="1400" u="sng">
                  <a:latin typeface="Arial" panose="020B0604020202020204" pitchFamily="34" charset="0"/>
                  <a:cs typeface="Arial" panose="020B0604020202020204" pitchFamily="34" charset="0"/>
                </a:rPr>
                <a:t>A</a:t>
              </a:r>
              <a:r>
                <a:rPr lang="en-CA" sz="1400">
                  <a:latin typeface="Arial" panose="020B0604020202020204" pitchFamily="34" charset="0"/>
                  <a:cs typeface="Arial" panose="020B0604020202020204" pitchFamily="34" charset="0"/>
                </a:rPr>
                <a:t>dvanced </a:t>
              </a:r>
              <a:r>
                <a:rPr lang="en-CA" sz="1400" u="sng">
                  <a:latin typeface="Arial" panose="020B0604020202020204" pitchFamily="34" charset="0"/>
                  <a:cs typeface="Arial" panose="020B0604020202020204" pitchFamily="34" charset="0"/>
                </a:rPr>
                <a:t>F</a:t>
              </a:r>
              <a:r>
                <a:rPr lang="en-CA" sz="1400">
                  <a:latin typeface="Arial" panose="020B0604020202020204" pitchFamily="34" charset="0"/>
                  <a:cs typeface="Arial" panose="020B0604020202020204" pitchFamily="34" charset="0"/>
                </a:rPr>
                <a:t>ollicular </a:t>
              </a:r>
              <a:r>
                <a:rPr lang="en-CA" sz="1400" u="sng">
                  <a:latin typeface="Arial" panose="020B0604020202020204" pitchFamily="34" charset="0"/>
                  <a:cs typeface="Arial" panose="020B0604020202020204" pitchFamily="34" charset="0"/>
                </a:rPr>
                <a:t>L</a:t>
              </a:r>
              <a:r>
                <a:rPr lang="en-CA" sz="1400">
                  <a:latin typeface="Arial" panose="020B0604020202020204" pitchFamily="34" charset="0"/>
                  <a:cs typeface="Arial" panose="020B0604020202020204" pitchFamily="34" charset="0"/>
                </a:rPr>
                <a:t>ymphoma    </a:t>
              </a:r>
              <a:r>
                <a:rPr lang="en-CA" sz="1400" b="1">
                  <a:latin typeface="Arial" panose="020B0604020202020204" pitchFamily="34" charset="0"/>
                  <a:cs typeface="Arial" panose="020B0604020202020204" pitchFamily="34" charset="0"/>
                </a:rPr>
                <a:t>ADA </a:t>
              </a:r>
              <a:r>
                <a:rPr lang="en-CA" sz="1400">
                  <a:latin typeface="Arial" panose="020B0604020202020204" pitchFamily="34" charset="0"/>
                  <a:cs typeface="Arial" panose="020B0604020202020204" pitchFamily="34" charset="0"/>
                </a:rPr>
                <a:t>– </a:t>
              </a:r>
              <a:r>
                <a:rPr lang="en-CA" sz="1400" u="sng">
                  <a:latin typeface="Arial" panose="020B0604020202020204" pitchFamily="34" charset="0"/>
                  <a:cs typeface="Arial" panose="020B0604020202020204" pitchFamily="34" charset="0"/>
                </a:rPr>
                <a:t>A</a:t>
              </a:r>
              <a:r>
                <a:rPr lang="en-CA" sz="1400">
                  <a:latin typeface="Arial" panose="020B0604020202020204" pitchFamily="34" charset="0"/>
                  <a:cs typeface="Arial" panose="020B0604020202020204" pitchFamily="34" charset="0"/>
                </a:rPr>
                <a:t>nti-</a:t>
              </a:r>
              <a:r>
                <a:rPr lang="en-CA" sz="1400" u="sng">
                  <a:latin typeface="Arial" panose="020B0604020202020204" pitchFamily="34" charset="0"/>
                  <a:cs typeface="Arial" panose="020B0604020202020204" pitchFamily="34" charset="0"/>
                </a:rPr>
                <a:t>D</a:t>
              </a:r>
              <a:r>
                <a:rPr lang="en-CA" sz="1400">
                  <a:latin typeface="Arial" panose="020B0604020202020204" pitchFamily="34" charset="0"/>
                  <a:cs typeface="Arial" panose="020B0604020202020204" pitchFamily="34" charset="0"/>
                </a:rPr>
                <a:t>rug </a:t>
              </a:r>
              <a:r>
                <a:rPr lang="en-CA" sz="1400" u="sng">
                  <a:latin typeface="Arial" panose="020B0604020202020204" pitchFamily="34" charset="0"/>
                  <a:cs typeface="Arial" panose="020B0604020202020204" pitchFamily="34" charset="0"/>
                </a:rPr>
                <a:t>A</a:t>
              </a:r>
              <a:r>
                <a:rPr lang="en-CA" sz="1400">
                  <a:latin typeface="Arial" panose="020B0604020202020204" pitchFamily="34" charset="0"/>
                  <a:cs typeface="Arial" panose="020B0604020202020204" pitchFamily="34" charset="0"/>
                </a:rPr>
                <a:t>ntibody    </a:t>
              </a:r>
              <a:r>
                <a:rPr lang="en-CA" sz="1400" b="1">
                  <a:latin typeface="Arial" panose="020B0604020202020204" pitchFamily="34" charset="0"/>
                  <a:cs typeface="Arial" panose="020B0604020202020204" pitchFamily="34" charset="0"/>
                </a:rPr>
                <a:t>NADA</a:t>
              </a:r>
              <a:r>
                <a:rPr lang="en-CA" sz="1400">
                  <a:latin typeface="Arial" panose="020B0604020202020204" pitchFamily="34" charset="0"/>
                  <a:cs typeface="Arial" panose="020B0604020202020204" pitchFamily="34" charset="0"/>
                </a:rPr>
                <a:t> – </a:t>
              </a:r>
              <a:r>
                <a:rPr lang="en-CA" sz="1400" u="sng">
                  <a:latin typeface="Arial" panose="020B0604020202020204" pitchFamily="34" charset="0"/>
                  <a:cs typeface="Arial" panose="020B0604020202020204" pitchFamily="34" charset="0"/>
                </a:rPr>
                <a:t>N</a:t>
              </a:r>
              <a:r>
                <a:rPr lang="en-CA" sz="1400">
                  <a:latin typeface="Arial" panose="020B0604020202020204" pitchFamily="34" charset="0"/>
                  <a:cs typeface="Arial" panose="020B0604020202020204" pitchFamily="34" charset="0"/>
                </a:rPr>
                <a:t>eutralizing ADA</a:t>
              </a:r>
              <a:endParaRPr lang="en-US" sz="1400">
                <a:latin typeface="Arial" panose="020B0604020202020204" pitchFamily="34" charset="0"/>
                <a:cs typeface="Arial" panose="020B0604020202020204" pitchFamily="34" charset="0"/>
              </a:endParaRPr>
            </a:p>
          </p:txBody>
        </p:sp>
        <p:cxnSp>
          <p:nvCxnSpPr>
            <p:cNvPr id="14" name="Straight Connector 13"/>
            <p:cNvCxnSpPr/>
            <p:nvPr/>
          </p:nvCxnSpPr>
          <p:spPr>
            <a:xfrm>
              <a:off x="3580827" y="5070709"/>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19210" y="5065941"/>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6223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Regulatory Approval Process</a:t>
            </a:r>
            <a:endParaRPr lang="en-US" baseline="30000"/>
          </a:p>
        </p:txBody>
      </p:sp>
      <p:sp>
        <p:nvSpPr>
          <p:cNvPr id="14" name="Text Placeholder 13"/>
          <p:cNvSpPr>
            <a:spLocks noGrp="1"/>
          </p:cNvSpPr>
          <p:nvPr>
            <p:ph type="body" sz="quarter" idx="10"/>
          </p:nvPr>
        </p:nvSpPr>
        <p:spPr>
          <a:xfrm>
            <a:off x="306065" y="902113"/>
            <a:ext cx="11567486" cy="412644"/>
          </a:xfrm>
        </p:spPr>
        <p:txBody>
          <a:bodyPr/>
          <a:lstStyle/>
          <a:p>
            <a:r>
              <a:rPr lang="en-CA"/>
              <a:t>Immunogenic Safety of a </a:t>
            </a:r>
            <a:r>
              <a:rPr lang="en-CA" err="1"/>
              <a:t>trastuzumab</a:t>
            </a:r>
            <a:r>
              <a:rPr lang="en-CA"/>
              <a:t> biosimilar</a:t>
            </a:r>
          </a:p>
        </p:txBody>
      </p:sp>
      <p:graphicFrame>
        <p:nvGraphicFramePr>
          <p:cNvPr id="4" name="Content Placeholder 5"/>
          <p:cNvGraphicFramePr>
            <a:graphicFrameLocks/>
          </p:cNvGraphicFramePr>
          <p:nvPr>
            <p:extLst>
              <p:ext uri="{D42A27DB-BD31-4B8C-83A1-F6EECF244321}">
                <p14:modId xmlns:p14="http://schemas.microsoft.com/office/powerpoint/2010/main" val="3052003912"/>
              </p:ext>
            </p:extLst>
          </p:nvPr>
        </p:nvGraphicFramePr>
        <p:xfrm>
          <a:off x="259707" y="1408525"/>
          <a:ext cx="11672587" cy="2953544"/>
        </p:xfrm>
        <a:graphic>
          <a:graphicData uri="http://schemas.openxmlformats.org/drawingml/2006/table">
            <a:tbl>
              <a:tblPr firstRow="1" bandRow="1">
                <a:tableStyleId>{5940675A-B579-460E-94D1-54222C63F5DA}</a:tableStyleId>
              </a:tblPr>
              <a:tblGrid>
                <a:gridCol w="1451297">
                  <a:extLst>
                    <a:ext uri="{9D8B030D-6E8A-4147-A177-3AD203B41FA5}">
                      <a16:colId xmlns:a16="http://schemas.microsoft.com/office/drawing/2014/main" val="3697309949"/>
                    </a:ext>
                  </a:extLst>
                </a:gridCol>
                <a:gridCol w="1057275">
                  <a:extLst>
                    <a:ext uri="{9D8B030D-6E8A-4147-A177-3AD203B41FA5}">
                      <a16:colId xmlns:a16="http://schemas.microsoft.com/office/drawing/2014/main" val="4188601438"/>
                    </a:ext>
                  </a:extLst>
                </a:gridCol>
                <a:gridCol w="1532259">
                  <a:extLst>
                    <a:ext uri="{9D8B030D-6E8A-4147-A177-3AD203B41FA5}">
                      <a16:colId xmlns:a16="http://schemas.microsoft.com/office/drawing/2014/main" val="1011492397"/>
                    </a:ext>
                  </a:extLst>
                </a:gridCol>
                <a:gridCol w="2111060">
                  <a:extLst>
                    <a:ext uri="{9D8B030D-6E8A-4147-A177-3AD203B41FA5}">
                      <a16:colId xmlns:a16="http://schemas.microsoft.com/office/drawing/2014/main" val="2312845646"/>
                    </a:ext>
                  </a:extLst>
                </a:gridCol>
                <a:gridCol w="1414464">
                  <a:extLst>
                    <a:ext uri="{9D8B030D-6E8A-4147-A177-3AD203B41FA5}">
                      <a16:colId xmlns:a16="http://schemas.microsoft.com/office/drawing/2014/main" val="3029723991"/>
                    </a:ext>
                  </a:extLst>
                </a:gridCol>
                <a:gridCol w="1357315">
                  <a:extLst>
                    <a:ext uri="{9D8B030D-6E8A-4147-A177-3AD203B41FA5}">
                      <a16:colId xmlns:a16="http://schemas.microsoft.com/office/drawing/2014/main" val="3829228171"/>
                    </a:ext>
                  </a:extLst>
                </a:gridCol>
                <a:gridCol w="1357315">
                  <a:extLst>
                    <a:ext uri="{9D8B030D-6E8A-4147-A177-3AD203B41FA5}">
                      <a16:colId xmlns:a16="http://schemas.microsoft.com/office/drawing/2014/main" val="2219730638"/>
                    </a:ext>
                  </a:extLst>
                </a:gridCol>
                <a:gridCol w="1391602">
                  <a:extLst>
                    <a:ext uri="{9D8B030D-6E8A-4147-A177-3AD203B41FA5}">
                      <a16:colId xmlns:a16="http://schemas.microsoft.com/office/drawing/2014/main" val="448228512"/>
                    </a:ext>
                  </a:extLst>
                </a:gridCol>
              </a:tblGrid>
              <a:tr h="388144">
                <a:tc>
                  <a:txBody>
                    <a:bodyPr/>
                    <a:lstStyle/>
                    <a:p>
                      <a:endParaRPr lang="en-US" sz="1500" b="1">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CA" sz="1500" b="1" err="1">
                          <a:latin typeface="Arial" panose="020B0604020202020204" pitchFamily="34" charset="0"/>
                          <a:cs typeface="Arial" panose="020B0604020202020204" pitchFamily="34" charset="0"/>
                        </a:rPr>
                        <a:t>Ogivri</a:t>
                      </a:r>
                      <a:r>
                        <a:rPr lang="en-CA" sz="1600" baseline="30000">
                          <a:latin typeface="Arial" panose="020B0604020202020204" pitchFamily="34" charset="0"/>
                          <a:cs typeface="Arial" panose="020B0604020202020204" pitchFamily="34" charset="0"/>
                        </a:rPr>
                        <a:t>▲,</a:t>
                      </a:r>
                      <a:r>
                        <a:rPr lang="en-CA" sz="1800" baseline="30000">
                          <a:latin typeface="Arial" panose="020B0604020202020204" pitchFamily="34" charset="0"/>
                          <a:cs typeface="Arial" panose="020B0604020202020204" pitchFamily="34" charset="0"/>
                        </a:rPr>
                        <a:t>●</a:t>
                      </a:r>
                      <a:r>
                        <a:rPr lang="en-CA" sz="1500" b="1" baseline="30000">
                          <a:latin typeface="Arial" panose="020B0604020202020204" pitchFamily="34" charset="0"/>
                          <a:cs typeface="Arial" panose="020B0604020202020204" pitchFamily="34" charset="0"/>
                        </a:rPr>
                        <a:t> </a:t>
                      </a:r>
                      <a:endParaRPr lang="en-US" sz="1500" b="1">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US" sz="1500" b="1" err="1">
                          <a:latin typeface="Arial" panose="020B0604020202020204" pitchFamily="34" charset="0"/>
                          <a:cs typeface="Arial" panose="020B0604020202020204" pitchFamily="34" charset="0"/>
                        </a:rPr>
                        <a:t>Trazimera</a:t>
                      </a:r>
                      <a:r>
                        <a:rPr lang="en-CA" sz="1600" baseline="30000">
                          <a:latin typeface="Arial" panose="020B0604020202020204" pitchFamily="34" charset="0"/>
                          <a:cs typeface="Arial" panose="020B0604020202020204" pitchFamily="34" charset="0"/>
                        </a:rPr>
                        <a:t>▲,</a:t>
                      </a:r>
                      <a:r>
                        <a:rPr lang="en-CA" sz="1800" baseline="30000">
                          <a:latin typeface="Arial" panose="020B0604020202020204" pitchFamily="34" charset="0"/>
                          <a:cs typeface="Arial" panose="020B0604020202020204" pitchFamily="34" charset="0"/>
                        </a:rPr>
                        <a:t>●</a:t>
                      </a:r>
                      <a:endParaRPr lang="en-US" sz="1500" b="1">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500" b="1">
                          <a:latin typeface="Arial" panose="020B0604020202020204" pitchFamily="34" charset="0"/>
                          <a:cs typeface="Arial" panose="020B0604020202020204" pitchFamily="34" charset="0"/>
                        </a:rPr>
                        <a:t>Herceptin </a:t>
                      </a:r>
                      <a:endParaRPr lang="en-US" sz="1500" b="1">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CA" sz="1500" b="1">
                          <a:latin typeface="Arial" panose="020B0604020202020204" pitchFamily="34" charset="0"/>
                          <a:cs typeface="Arial" panose="020B0604020202020204" pitchFamily="34" charset="0"/>
                        </a:rPr>
                        <a:t>Herceptin SC</a:t>
                      </a:r>
                      <a:endParaRPr lang="en-US" sz="1500" b="1">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CA" sz="1500" b="1" err="1">
                          <a:latin typeface="Arial" panose="020B0604020202020204" pitchFamily="34" charset="0"/>
                          <a:cs typeface="Arial" panose="020B0604020202020204" pitchFamily="34" charset="0"/>
                        </a:rPr>
                        <a:t>Kanjinti</a:t>
                      </a:r>
                      <a:r>
                        <a:rPr lang="en-CA" sz="1600" baseline="30000">
                          <a:latin typeface="Arial" panose="020B0604020202020204" pitchFamily="34" charset="0"/>
                          <a:cs typeface="Arial" panose="020B0604020202020204" pitchFamily="34" charset="0"/>
                        </a:rPr>
                        <a:t>▲</a:t>
                      </a:r>
                      <a:endParaRPr lang="en-US" sz="1500" b="1">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CA" sz="1500" b="1" err="1">
                          <a:latin typeface="Arial" panose="020B0604020202020204" pitchFamily="34" charset="0"/>
                          <a:cs typeface="Arial" panose="020B0604020202020204" pitchFamily="34" charset="0"/>
                        </a:rPr>
                        <a:t>Herzuma</a:t>
                      </a:r>
                      <a:r>
                        <a:rPr lang="en-CA" sz="1600" baseline="30000">
                          <a:latin typeface="Arial" panose="020B0604020202020204" pitchFamily="34" charset="0"/>
                          <a:cs typeface="Arial" panose="020B0604020202020204" pitchFamily="34" charset="0"/>
                        </a:rPr>
                        <a:t>▲,</a:t>
                      </a:r>
                      <a:r>
                        <a:rPr lang="en-CA" sz="1800" baseline="30000">
                          <a:latin typeface="Arial" panose="020B0604020202020204" pitchFamily="34" charset="0"/>
                          <a:cs typeface="Arial" panose="020B0604020202020204" pitchFamily="34" charset="0"/>
                        </a:rPr>
                        <a:t>●</a:t>
                      </a:r>
                      <a:r>
                        <a:rPr lang="en-CA" sz="1500" b="1" baseline="30000">
                          <a:latin typeface="Arial" panose="020B0604020202020204" pitchFamily="34" charset="0"/>
                          <a:cs typeface="Arial" panose="020B0604020202020204" pitchFamily="34" charset="0"/>
                        </a:rPr>
                        <a:t> </a:t>
                      </a:r>
                      <a:endParaRPr lang="en-US" sz="1500" b="1">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CA" sz="1500" b="1" err="1">
                          <a:latin typeface="Arial" panose="020B0604020202020204" pitchFamily="34" charset="0"/>
                          <a:cs typeface="Arial" panose="020B0604020202020204" pitchFamily="34" charset="0"/>
                        </a:rPr>
                        <a:t>Ontruzant</a:t>
                      </a:r>
                      <a:r>
                        <a:rPr lang="en-CA" sz="1600" baseline="30000">
                          <a:latin typeface="Arial" panose="020B0604020202020204" pitchFamily="34" charset="0"/>
                          <a:cs typeface="Arial" panose="020B0604020202020204" pitchFamily="34" charset="0"/>
                        </a:rPr>
                        <a:t>▲,</a:t>
                      </a:r>
                      <a:r>
                        <a:rPr lang="en-CA" sz="1800" baseline="30000">
                          <a:latin typeface="Arial" panose="020B0604020202020204" pitchFamily="34" charset="0"/>
                          <a:cs typeface="Arial" panose="020B0604020202020204" pitchFamily="34" charset="0"/>
                        </a:rPr>
                        <a:t>●</a:t>
                      </a:r>
                      <a:endParaRPr lang="en-CA" sz="1500" b="1"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1215047311"/>
                  </a:ext>
                </a:extLst>
              </a:tr>
              <a:tr h="370840">
                <a:tc>
                  <a:txBody>
                    <a:bodyPr/>
                    <a:lstStyle/>
                    <a:p>
                      <a:pPr algn="l"/>
                      <a:r>
                        <a:rPr lang="en-CA" sz="1500">
                          <a:latin typeface="Arial" panose="020B0604020202020204" pitchFamily="34" charset="0"/>
                          <a:cs typeface="Arial" panose="020B0604020202020204" pitchFamily="34" charset="0"/>
                        </a:rPr>
                        <a:t>Population</a:t>
                      </a:r>
                      <a:endParaRPr lang="en-US" sz="15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500">
                          <a:latin typeface="Arial" panose="020B0604020202020204" pitchFamily="34" charset="0"/>
                          <a:cs typeface="Arial" panose="020B0604020202020204" pitchFamily="34" charset="0"/>
                        </a:rPr>
                        <a:t>MBC (n=500)</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500">
                          <a:latin typeface="Arial" panose="020B0604020202020204" pitchFamily="34" charset="0"/>
                          <a:cs typeface="Arial" panose="020B0604020202020204" pitchFamily="34" charset="0"/>
                        </a:rPr>
                        <a:t>MBC</a:t>
                      </a:r>
                      <a:r>
                        <a:rPr lang="en-CA" sz="1500" baseline="30000">
                          <a:latin typeface="Arial" panose="020B0604020202020204" pitchFamily="34" charset="0"/>
                          <a:cs typeface="Arial" panose="020B0604020202020204" pitchFamily="34" charset="0"/>
                        </a:rPr>
                        <a:t>7</a:t>
                      </a:r>
                      <a:r>
                        <a:rPr lang="en-CA" sz="1500" baseline="0">
                          <a:latin typeface="Arial" panose="020B0604020202020204" pitchFamily="34" charset="0"/>
                          <a:cs typeface="Arial" panose="020B0604020202020204" pitchFamily="34" charset="0"/>
                        </a:rPr>
                        <a:t> (n=707)</a:t>
                      </a:r>
                      <a:endParaRPr lang="en-CA" sz="1500" baseline="30000">
                        <a:latin typeface="Arial" panose="020B0604020202020204" pitchFamily="34" charset="0"/>
                        <a:cs typeface="Arial" panose="020B0604020202020204" pitchFamily="34" charset="0"/>
                      </a:endParaRPr>
                    </a:p>
                    <a:p>
                      <a:pPr algn="ctr"/>
                      <a:r>
                        <a:rPr lang="en-CA" sz="1500" baseline="0">
                          <a:latin typeface="Arial" panose="020B0604020202020204" pitchFamily="34" charset="0"/>
                          <a:cs typeface="Arial" panose="020B0604020202020204" pitchFamily="34" charset="0"/>
                        </a:rPr>
                        <a:t>EBC</a:t>
                      </a:r>
                      <a:r>
                        <a:rPr lang="en-CA" sz="1500" baseline="30000">
                          <a:latin typeface="Arial" panose="020B0604020202020204" pitchFamily="34" charset="0"/>
                          <a:cs typeface="Arial" panose="020B0604020202020204" pitchFamily="34" charset="0"/>
                        </a:rPr>
                        <a:t>6</a:t>
                      </a:r>
                      <a:r>
                        <a:rPr lang="en-CA" sz="1500" baseline="0">
                          <a:latin typeface="Arial" panose="020B0604020202020204" pitchFamily="34" charset="0"/>
                          <a:cs typeface="Arial" panose="020B0604020202020204" pitchFamily="34" charset="0"/>
                        </a:rPr>
                        <a:t> (n=226)</a:t>
                      </a:r>
                      <a:endParaRPr lang="en-US" sz="15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500">
                          <a:latin typeface="Arial" panose="020B0604020202020204" pitchFamily="34" charset="0"/>
                          <a:cs typeface="Arial" panose="020B0604020202020204" pitchFamily="34" charset="0"/>
                        </a:rPr>
                        <a:t>Comparator</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500">
                          <a:latin typeface="Arial" panose="020B0604020202020204" pitchFamily="34" charset="0"/>
                          <a:cs typeface="Arial" panose="020B0604020202020204" pitchFamily="34" charset="0"/>
                        </a:rPr>
                        <a:t>EBC or LABC (n=596)</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500">
                          <a:latin typeface="Arial" panose="020B0604020202020204" pitchFamily="34" charset="0"/>
                          <a:cs typeface="Arial" panose="020B0604020202020204" pitchFamily="34" charset="0"/>
                        </a:rPr>
                        <a:t>EBC or LABC (n=725)</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500">
                          <a:latin typeface="Arial" panose="020B0604020202020204" pitchFamily="34" charset="0"/>
                          <a:cs typeface="Arial" panose="020B0604020202020204" pitchFamily="34" charset="0"/>
                        </a:rPr>
                        <a:t>EBC or LABC (n=549)</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500">
                          <a:latin typeface="Arial" panose="020B0604020202020204" pitchFamily="34" charset="0"/>
                          <a:cs typeface="Arial" panose="020B0604020202020204" pitchFamily="34" charset="0"/>
                        </a:rPr>
                        <a:t>EBC or LABC (n=800)</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01894229"/>
                  </a:ext>
                </a:extLst>
              </a:tr>
              <a:tr h="370840">
                <a:tc>
                  <a:txBody>
                    <a:bodyPr/>
                    <a:lstStyle/>
                    <a:p>
                      <a:pPr algn="l"/>
                      <a:r>
                        <a:rPr lang="en-CA" sz="1500">
                          <a:latin typeface="Arial" panose="020B0604020202020204" pitchFamily="34" charset="0"/>
                          <a:cs typeface="Arial" panose="020B0604020202020204" pitchFamily="34" charset="0"/>
                        </a:rPr>
                        <a:t>ADA</a:t>
                      </a:r>
                      <a:endParaRPr lang="en-US" sz="15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500">
                          <a:latin typeface="Arial" panose="020B0604020202020204" pitchFamily="34" charset="0"/>
                          <a:cs typeface="Arial" panose="020B0604020202020204" pitchFamily="34" charset="0"/>
                        </a:rPr>
                        <a:t>3.9%</a:t>
                      </a:r>
                      <a:r>
                        <a:rPr lang="en-CA" sz="1500" baseline="30000">
                          <a:latin typeface="Arial" panose="020B0604020202020204" pitchFamily="34" charset="0"/>
                          <a:cs typeface="Arial" panose="020B0604020202020204" pitchFamily="34" charset="0"/>
                        </a:rPr>
                        <a:t>2</a:t>
                      </a:r>
                      <a:endParaRPr lang="en-US" sz="150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500" baseline="0">
                          <a:latin typeface="Arial" panose="020B0604020202020204" pitchFamily="34" charset="0"/>
                          <a:cs typeface="Arial" panose="020B0604020202020204" pitchFamily="34" charset="0"/>
                        </a:rPr>
                        <a:t>EBC – 0%</a:t>
                      </a:r>
                      <a:r>
                        <a:rPr lang="en-CA" sz="1500" baseline="30000">
                          <a:latin typeface="Arial" panose="020B0604020202020204" pitchFamily="34" charset="0"/>
                          <a:cs typeface="Arial" panose="020B0604020202020204" pitchFamily="34" charset="0"/>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500" baseline="0">
                          <a:latin typeface="Arial" panose="020B0604020202020204" pitchFamily="34" charset="0"/>
                          <a:cs typeface="Arial" panose="020B0604020202020204" pitchFamily="34" charset="0"/>
                        </a:rPr>
                        <a:t>MBC – 0.3%</a:t>
                      </a:r>
                      <a:r>
                        <a:rPr lang="en-CA" sz="1500" baseline="30000">
                          <a:latin typeface="Arial" panose="020B0604020202020204" pitchFamily="34" charset="0"/>
                          <a:cs typeface="Arial" panose="020B0604020202020204" pitchFamily="34" charset="0"/>
                        </a:rPr>
                        <a:t>7</a:t>
                      </a:r>
                      <a:endParaRPr lang="en-US" sz="150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500">
                          <a:latin typeface="Arial" panose="020B0604020202020204" pitchFamily="34" charset="0"/>
                          <a:cs typeface="Arial" panose="020B0604020202020204" pitchFamily="34" charset="0"/>
                        </a:rPr>
                        <a:t>4.4%</a:t>
                      </a:r>
                      <a:r>
                        <a:rPr lang="en-CA" sz="1500" baseline="30000">
                          <a:latin typeface="Arial" panose="020B0604020202020204" pitchFamily="34" charset="0"/>
                          <a:cs typeface="Arial" panose="020B0604020202020204" pitchFamily="34" charset="0"/>
                        </a:rPr>
                        <a:t>2</a:t>
                      </a:r>
                      <a:r>
                        <a:rPr lang="en-CA" sz="1500">
                          <a:latin typeface="Arial" panose="020B0604020202020204" pitchFamily="34" charset="0"/>
                          <a:cs typeface="Arial" panose="020B0604020202020204" pitchFamily="34" charset="0"/>
                        </a:rPr>
                        <a:t> | 1.2%</a:t>
                      </a:r>
                      <a:r>
                        <a:rPr lang="en-CA" sz="1500" baseline="30000">
                          <a:latin typeface="Arial" panose="020B0604020202020204" pitchFamily="34" charset="0"/>
                          <a:cs typeface="Arial" panose="020B0604020202020204" pitchFamily="34" charset="0"/>
                        </a:rPr>
                        <a:t>3</a:t>
                      </a:r>
                      <a:r>
                        <a:rPr lang="en-CA" sz="1500" baseline="0">
                          <a:latin typeface="Arial" panose="020B0604020202020204" pitchFamily="34" charset="0"/>
                          <a:cs typeface="Arial" panose="020B0604020202020204" pitchFamily="34" charset="0"/>
                        </a:rPr>
                        <a:t> 2.9%</a:t>
                      </a:r>
                      <a:r>
                        <a:rPr lang="en-CA" sz="1500" baseline="30000">
                          <a:latin typeface="Arial" panose="020B0604020202020204" pitchFamily="34" charset="0"/>
                          <a:cs typeface="Arial" panose="020B0604020202020204" pitchFamily="34" charset="0"/>
                        </a:rPr>
                        <a:t>5</a:t>
                      </a:r>
                      <a:r>
                        <a:rPr lang="en-CA" sz="1500" baseline="0">
                          <a:latin typeface="Arial" panose="020B0604020202020204" pitchFamily="34" charset="0"/>
                          <a:cs typeface="Arial" panose="020B0604020202020204" pitchFamily="34" charset="0"/>
                        </a:rPr>
                        <a:t> |</a:t>
                      </a:r>
                      <a:r>
                        <a:rPr lang="en-CA" sz="1500">
                          <a:latin typeface="Arial" panose="020B0604020202020204" pitchFamily="34" charset="0"/>
                          <a:cs typeface="Arial" panose="020B0604020202020204" pitchFamily="34" charset="0"/>
                        </a:rPr>
                        <a:t> 0%</a:t>
                      </a:r>
                      <a:r>
                        <a:rPr lang="en-CA" sz="1500" baseline="30000">
                          <a:latin typeface="Arial" panose="020B0604020202020204" pitchFamily="34" charset="0"/>
                          <a:cs typeface="Arial" panose="020B0604020202020204" pitchFamily="34" charset="0"/>
                        </a:rPr>
                        <a:t>6</a:t>
                      </a:r>
                      <a:r>
                        <a:rPr lang="en-CA" sz="1500">
                          <a:latin typeface="Arial" panose="020B0604020202020204" pitchFamily="34" charset="0"/>
                          <a:cs typeface="Arial" panose="020B0604020202020204" pitchFamily="34" charset="0"/>
                        </a:rPr>
                        <a:t> | 0.3%</a:t>
                      </a:r>
                      <a:r>
                        <a:rPr lang="en-CA" sz="1500" baseline="30000">
                          <a:latin typeface="Arial" panose="020B0604020202020204" pitchFamily="34" charset="0"/>
                          <a:cs typeface="Arial" panose="020B0604020202020204" pitchFamily="34" charset="0"/>
                        </a:rPr>
                        <a:t>7</a:t>
                      </a:r>
                      <a:r>
                        <a:rPr lang="en-CA" sz="1500">
                          <a:latin typeface="Arial" panose="020B0604020202020204" pitchFamily="34" charset="0"/>
                          <a:cs typeface="Arial" panose="020B0604020202020204" pitchFamily="34" charset="0"/>
                        </a:rPr>
                        <a:t> </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500">
                          <a:latin typeface="Arial" panose="020B0604020202020204" pitchFamily="34" charset="0"/>
                          <a:cs typeface="Arial" panose="020B0604020202020204" pitchFamily="34" charset="0"/>
                        </a:rPr>
                        <a:t>0.6%</a:t>
                      </a:r>
                      <a:r>
                        <a:rPr lang="en-CA" sz="1500" baseline="30000">
                          <a:latin typeface="Arial" panose="020B0604020202020204" pitchFamily="34" charset="0"/>
                          <a:cs typeface="Arial" panose="020B0604020202020204" pitchFamily="34" charset="0"/>
                        </a:rPr>
                        <a:t>3</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500">
                          <a:latin typeface="Arial" panose="020B0604020202020204" pitchFamily="34" charset="0"/>
                          <a:cs typeface="Arial" panose="020B0604020202020204" pitchFamily="34" charset="0"/>
                        </a:rPr>
                        <a:t>1.4%</a:t>
                      </a:r>
                      <a:r>
                        <a:rPr lang="en-CA" sz="1500" baseline="30000">
                          <a:latin typeface="Arial" panose="020B0604020202020204" pitchFamily="34" charset="0"/>
                          <a:cs typeface="Arial" panose="020B0604020202020204" pitchFamily="34" charset="0"/>
                        </a:rPr>
                        <a:t>5</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8552603"/>
                  </a:ext>
                </a:extLst>
              </a:tr>
              <a:tr h="370840">
                <a:tc>
                  <a:txBody>
                    <a:bodyPr/>
                    <a:lstStyle/>
                    <a:p>
                      <a:pPr algn="l"/>
                      <a:r>
                        <a:rPr lang="en-CA" sz="1500">
                          <a:latin typeface="Arial" panose="020B0604020202020204" pitchFamily="34" charset="0"/>
                          <a:cs typeface="Arial" panose="020B0604020202020204" pitchFamily="34" charset="0"/>
                        </a:rPr>
                        <a:t>NADA</a:t>
                      </a:r>
                      <a:endParaRPr lang="en-US" sz="15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500">
                          <a:latin typeface="Arial" panose="020B0604020202020204" pitchFamily="34" charset="0"/>
                          <a:cs typeface="Arial" panose="020B0604020202020204" pitchFamily="34" charset="0"/>
                        </a:rPr>
                        <a:t>0.4%</a:t>
                      </a:r>
                      <a:r>
                        <a:rPr lang="en-CA" sz="1500" baseline="30000">
                          <a:latin typeface="Arial" panose="020B0604020202020204" pitchFamily="34" charset="0"/>
                          <a:cs typeface="Arial" panose="020B0604020202020204" pitchFamily="34" charset="0"/>
                        </a:rPr>
                        <a:t>2</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500" baseline="0">
                          <a:latin typeface="Arial" panose="020B0604020202020204" pitchFamily="34" charset="0"/>
                          <a:cs typeface="Arial" panose="020B0604020202020204" pitchFamily="34" charset="0"/>
                        </a:rPr>
                        <a:t>MBC – 0.3%</a:t>
                      </a:r>
                      <a:r>
                        <a:rPr lang="en-CA" sz="1500" baseline="30000">
                          <a:latin typeface="Arial" panose="020B0604020202020204" pitchFamily="34" charset="0"/>
                          <a:cs typeface="Arial" panose="020B0604020202020204" pitchFamily="34" charset="0"/>
                        </a:rPr>
                        <a:t>7</a:t>
                      </a:r>
                      <a:r>
                        <a:rPr lang="en-CA" sz="1500" baseline="0">
                          <a:latin typeface="Arial" panose="020B0604020202020204" pitchFamily="34" charset="0"/>
                          <a:cs typeface="Arial" panose="020B0604020202020204" pitchFamily="34" charset="0"/>
                        </a:rPr>
                        <a:t> </a:t>
                      </a:r>
                      <a:endParaRPr lang="en-US" sz="15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500">
                          <a:latin typeface="Arial" panose="020B0604020202020204" pitchFamily="34" charset="0"/>
                          <a:cs typeface="Arial" panose="020B0604020202020204" pitchFamily="34" charset="0"/>
                        </a:rPr>
                        <a:t>1.3%</a:t>
                      </a:r>
                      <a:r>
                        <a:rPr lang="en-CA" sz="1500" baseline="30000">
                          <a:latin typeface="Arial" panose="020B0604020202020204" pitchFamily="34" charset="0"/>
                          <a:cs typeface="Arial" panose="020B0604020202020204" pitchFamily="34" charset="0"/>
                        </a:rPr>
                        <a:t>2</a:t>
                      </a:r>
                      <a:r>
                        <a:rPr lang="en-CA" sz="1500" baseline="0">
                          <a:latin typeface="Arial" panose="020B0604020202020204" pitchFamily="34" charset="0"/>
                          <a:cs typeface="Arial" panose="020B0604020202020204" pitchFamily="34" charset="0"/>
                        </a:rPr>
                        <a:t> | 0.3%</a:t>
                      </a:r>
                      <a:r>
                        <a:rPr lang="en-CA" sz="1500" baseline="30000">
                          <a:latin typeface="Arial" panose="020B0604020202020204" pitchFamily="34" charset="0"/>
                          <a:cs typeface="Arial" panose="020B0604020202020204" pitchFamily="34" charset="0"/>
                        </a:rPr>
                        <a:t>7</a:t>
                      </a:r>
                      <a:endParaRPr lang="en-US" sz="150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92590981"/>
                  </a:ext>
                </a:extLst>
              </a:tr>
              <a:tr h="370840">
                <a:tc>
                  <a:txBody>
                    <a:bodyPr/>
                    <a:lstStyle/>
                    <a:p>
                      <a:pPr algn="l"/>
                      <a:r>
                        <a:rPr lang="en-CA" sz="1500">
                          <a:latin typeface="Arial" panose="020B0604020202020204" pitchFamily="34" charset="0"/>
                          <a:cs typeface="Arial" panose="020B0604020202020204" pitchFamily="34" charset="0"/>
                        </a:rPr>
                        <a:t>Treatment-induced</a:t>
                      </a:r>
                      <a:r>
                        <a:rPr lang="en-CA" sz="1500" baseline="0">
                          <a:latin typeface="Arial" panose="020B0604020202020204" pitchFamily="34" charset="0"/>
                          <a:cs typeface="Arial" panose="020B0604020202020204" pitchFamily="34" charset="0"/>
                        </a:rPr>
                        <a:t> ADA</a:t>
                      </a:r>
                      <a:endParaRPr lang="en-US" sz="15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500">
                          <a:latin typeface="Arial" panose="020B0604020202020204" pitchFamily="34" charset="0"/>
                          <a:cs typeface="Arial" panose="020B0604020202020204" pitchFamily="34" charset="0"/>
                        </a:rPr>
                        <a:t>1.7%</a:t>
                      </a:r>
                      <a:r>
                        <a:rPr lang="en-CA" sz="1500" baseline="30000">
                          <a:latin typeface="Arial" panose="020B0604020202020204" pitchFamily="34" charset="0"/>
                          <a:cs typeface="Arial" panose="020B0604020202020204" pitchFamily="34" charset="0"/>
                        </a:rPr>
                        <a:t>2</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500">
                          <a:latin typeface="Arial" panose="020B0604020202020204" pitchFamily="34" charset="0"/>
                          <a:cs typeface="Arial" panose="020B0604020202020204" pitchFamily="34" charset="0"/>
                        </a:rPr>
                        <a:t>1.8%</a:t>
                      </a:r>
                      <a:r>
                        <a:rPr lang="en-CA" sz="1500" baseline="30000">
                          <a:latin typeface="Arial" panose="020B0604020202020204" pitchFamily="34" charset="0"/>
                          <a:cs typeface="Arial" panose="020B0604020202020204" pitchFamily="34" charset="0"/>
                        </a:rPr>
                        <a:t>2</a:t>
                      </a:r>
                      <a:r>
                        <a:rPr lang="en-CA" sz="1500" baseline="0">
                          <a:latin typeface="Arial" panose="020B0604020202020204" pitchFamily="34" charset="0"/>
                          <a:cs typeface="Arial" panose="020B0604020202020204" pitchFamily="34" charset="0"/>
                        </a:rPr>
                        <a:t> </a:t>
                      </a:r>
                      <a:r>
                        <a:rPr lang="en-CA" sz="1500">
                          <a:latin typeface="Arial" panose="020B0604020202020204" pitchFamily="34" charset="0"/>
                          <a:cs typeface="Arial" panose="020B0604020202020204" pitchFamily="34" charset="0"/>
                        </a:rPr>
                        <a:t>| 7.1%</a:t>
                      </a:r>
                      <a:r>
                        <a:rPr lang="en-CA" sz="1500" baseline="30000">
                          <a:latin typeface="Arial" panose="020B0604020202020204" pitchFamily="34" charset="0"/>
                          <a:cs typeface="Arial" panose="020B0604020202020204" pitchFamily="34" charset="0"/>
                        </a:rPr>
                        <a:t>1</a:t>
                      </a:r>
                      <a:r>
                        <a:rPr lang="en-CA" sz="1500" baseline="0">
                          <a:latin typeface="Arial" panose="020B0604020202020204" pitchFamily="34" charset="0"/>
                          <a:cs typeface="Arial" panose="020B0604020202020204" pitchFamily="34" charset="0"/>
                        </a:rPr>
                        <a:t> 0.7%</a:t>
                      </a:r>
                      <a:r>
                        <a:rPr lang="en-CA" sz="1500" baseline="30000">
                          <a:latin typeface="Arial" panose="020B0604020202020204" pitchFamily="34" charset="0"/>
                          <a:cs typeface="Arial" panose="020B0604020202020204" pitchFamily="34" charset="0"/>
                        </a:rPr>
                        <a:t>4</a:t>
                      </a:r>
                      <a:r>
                        <a:rPr lang="en-CA" sz="1500" baseline="0">
                          <a:latin typeface="Arial" panose="020B0604020202020204" pitchFamily="34" charset="0"/>
                          <a:cs typeface="Arial" panose="020B0604020202020204" pitchFamily="34" charset="0"/>
                        </a:rPr>
                        <a:t> |</a:t>
                      </a:r>
                      <a:r>
                        <a:rPr lang="en-CA" sz="1500">
                          <a:latin typeface="Arial" panose="020B0604020202020204" pitchFamily="34" charset="0"/>
                          <a:cs typeface="Arial" panose="020B0604020202020204" pitchFamily="34" charset="0"/>
                        </a:rPr>
                        <a:t> </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500">
                          <a:latin typeface="Arial" panose="020B0604020202020204" pitchFamily="34" charset="0"/>
                          <a:cs typeface="Arial" panose="020B0604020202020204" pitchFamily="34" charset="0"/>
                        </a:rPr>
                        <a:t>14.6%</a:t>
                      </a:r>
                      <a:r>
                        <a:rPr lang="en-CA" sz="1500" baseline="30000">
                          <a:latin typeface="Arial" panose="020B0604020202020204" pitchFamily="34" charset="0"/>
                          <a:cs typeface="Arial" panose="020B0604020202020204" pitchFamily="34" charset="0"/>
                        </a:rPr>
                        <a:t>1</a:t>
                      </a:r>
                      <a:r>
                        <a:rPr lang="en-CA" sz="1500">
                          <a:latin typeface="Arial" panose="020B0604020202020204" pitchFamily="34" charset="0"/>
                          <a:cs typeface="Arial" panose="020B0604020202020204" pitchFamily="34" charset="0"/>
                        </a:rPr>
                        <a:t> </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1500">
                          <a:latin typeface="Arial" panose="020B0604020202020204" pitchFamily="34" charset="0"/>
                          <a:cs typeface="Arial" panose="020B0604020202020204" pitchFamily="34" charset="0"/>
                        </a:rPr>
                        <a:t>0.7%</a:t>
                      </a:r>
                      <a:r>
                        <a:rPr lang="en-CA" sz="1500" baseline="30000">
                          <a:latin typeface="Arial" panose="020B0604020202020204" pitchFamily="34" charset="0"/>
                          <a:cs typeface="Arial" panose="020B0604020202020204" pitchFamily="34" charset="0"/>
                        </a:rPr>
                        <a:t>4</a:t>
                      </a:r>
                      <a:r>
                        <a:rPr lang="en-CA" sz="1500">
                          <a:latin typeface="Arial" panose="020B0604020202020204" pitchFamily="34" charset="0"/>
                          <a:cs typeface="Arial" panose="020B0604020202020204" pitchFamily="34" charset="0"/>
                        </a:rPr>
                        <a:t> </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197637199"/>
                  </a:ext>
                </a:extLst>
              </a:tr>
              <a:tr h="370840">
                <a:tc>
                  <a:txBody>
                    <a:bodyPr/>
                    <a:lstStyle/>
                    <a:p>
                      <a:pPr algn="l"/>
                      <a:r>
                        <a:rPr lang="en-CA" sz="1500">
                          <a:latin typeface="Arial" panose="020B0604020202020204" pitchFamily="34" charset="0"/>
                          <a:cs typeface="Arial" panose="020B0604020202020204" pitchFamily="34" charset="0"/>
                        </a:rPr>
                        <a:t>Treatment induced NADA</a:t>
                      </a:r>
                      <a:endParaRPr lang="en-US" sz="15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CA" sz="1500">
                          <a:latin typeface="Arial" panose="020B0604020202020204" pitchFamily="34" charset="0"/>
                          <a:cs typeface="Arial" panose="020B0604020202020204" pitchFamily="34" charset="0"/>
                        </a:rPr>
                        <a:t>0.4%</a:t>
                      </a:r>
                      <a:r>
                        <a:rPr lang="en-CA" sz="1500" baseline="30000">
                          <a:latin typeface="Arial" panose="020B0604020202020204" pitchFamily="34" charset="0"/>
                          <a:cs typeface="Arial" panose="020B0604020202020204" pitchFamily="34" charset="0"/>
                        </a:rPr>
                        <a:t>2</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en-US" sz="150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500">
                          <a:latin typeface="Arial" panose="020B0604020202020204" pitchFamily="34" charset="0"/>
                          <a:cs typeface="Arial" panose="020B0604020202020204" pitchFamily="34" charset="0"/>
                        </a:rPr>
                        <a:t>0.9%</a:t>
                      </a:r>
                      <a:r>
                        <a:rPr lang="en-CA" sz="1500" baseline="30000">
                          <a:latin typeface="Arial" panose="020B0604020202020204" pitchFamily="34" charset="0"/>
                          <a:cs typeface="Arial" panose="020B0604020202020204" pitchFamily="34" charset="0"/>
                        </a:rPr>
                        <a:t>2</a:t>
                      </a:r>
                      <a:r>
                        <a:rPr lang="en-CA" sz="1500" baseline="0">
                          <a:latin typeface="Arial" panose="020B0604020202020204" pitchFamily="34" charset="0"/>
                          <a:cs typeface="Arial" panose="020B0604020202020204" pitchFamily="34" charset="0"/>
                        </a:rPr>
                        <a:t> </a:t>
                      </a:r>
                      <a:r>
                        <a:rPr lang="en-CA" sz="1500">
                          <a:latin typeface="Arial" panose="020B0604020202020204" pitchFamily="34" charset="0"/>
                          <a:cs typeface="Arial" panose="020B0604020202020204" pitchFamily="34" charset="0"/>
                        </a:rPr>
                        <a:t>| 0.3%</a:t>
                      </a:r>
                      <a:r>
                        <a:rPr lang="en-CA" sz="1500" baseline="30000">
                          <a:latin typeface="Arial" panose="020B0604020202020204" pitchFamily="34" charset="0"/>
                          <a:cs typeface="Arial" panose="020B0604020202020204" pitchFamily="34" charset="0"/>
                        </a:rPr>
                        <a:t>1</a:t>
                      </a:r>
                      <a:r>
                        <a:rPr lang="en-CA" sz="1500" baseline="0">
                          <a:latin typeface="Arial" panose="020B0604020202020204" pitchFamily="34" charset="0"/>
                          <a:cs typeface="Arial" panose="020B0604020202020204" pitchFamily="34" charset="0"/>
                        </a:rPr>
                        <a:t>  0.0%</a:t>
                      </a:r>
                      <a:r>
                        <a:rPr lang="en-CA" sz="1500" baseline="30000">
                          <a:latin typeface="Arial" panose="020B0604020202020204" pitchFamily="34" charset="0"/>
                          <a:cs typeface="Arial" panose="020B0604020202020204" pitchFamily="34" charset="0"/>
                        </a:rPr>
                        <a:t>3</a:t>
                      </a:r>
                      <a:r>
                        <a:rPr lang="en-CA" sz="1500" baseline="0">
                          <a:latin typeface="Arial" panose="020B0604020202020204" pitchFamily="34" charset="0"/>
                          <a:cs typeface="Arial" panose="020B0604020202020204" pitchFamily="34" charset="0"/>
                        </a:rPr>
                        <a:t> | 0.5%</a:t>
                      </a:r>
                      <a:r>
                        <a:rPr lang="en-CA" sz="1500" baseline="30000">
                          <a:latin typeface="Arial" panose="020B0604020202020204" pitchFamily="34" charset="0"/>
                          <a:cs typeface="Arial" panose="020B0604020202020204" pitchFamily="34" charset="0"/>
                        </a:rPr>
                        <a:t>4</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500">
                          <a:latin typeface="Arial" panose="020B0604020202020204" pitchFamily="34" charset="0"/>
                          <a:cs typeface="Arial" panose="020B0604020202020204" pitchFamily="34" charset="0"/>
                        </a:rPr>
                        <a:t>0.7%</a:t>
                      </a:r>
                      <a:r>
                        <a:rPr lang="en-CA" sz="1500" baseline="30000">
                          <a:latin typeface="Arial" panose="020B0604020202020204" pitchFamily="34" charset="0"/>
                          <a:cs typeface="Arial" panose="020B0604020202020204" pitchFamily="34" charset="0"/>
                        </a:rPr>
                        <a:t>1</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CA" sz="1500">
                          <a:latin typeface="Arial" panose="020B0604020202020204" pitchFamily="34" charset="0"/>
                          <a:cs typeface="Arial" panose="020B0604020202020204" pitchFamily="34" charset="0"/>
                        </a:rPr>
                        <a:t>0.0%</a:t>
                      </a:r>
                      <a:r>
                        <a:rPr lang="en-CA" sz="1500" baseline="30000">
                          <a:latin typeface="Arial" panose="020B0604020202020204" pitchFamily="34" charset="0"/>
                          <a:cs typeface="Arial" panose="020B0604020202020204" pitchFamily="34" charset="0"/>
                        </a:rPr>
                        <a:t>3</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CA" sz="1500">
                          <a:latin typeface="Arial" panose="020B0604020202020204" pitchFamily="34" charset="0"/>
                          <a:cs typeface="Arial" panose="020B0604020202020204" pitchFamily="34" charset="0"/>
                        </a:rPr>
                        <a:t>0.0%</a:t>
                      </a:r>
                      <a:r>
                        <a:rPr lang="en-CA" sz="1500" baseline="30000">
                          <a:latin typeface="Arial" panose="020B0604020202020204" pitchFamily="34" charset="0"/>
                          <a:cs typeface="Arial" panose="020B0604020202020204" pitchFamily="34" charset="0"/>
                        </a:rPr>
                        <a:t>4</a:t>
                      </a: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5488547"/>
                  </a:ext>
                </a:extLst>
              </a:tr>
            </a:tbl>
          </a:graphicData>
        </a:graphic>
      </p:graphicFrame>
      <p:graphicFrame>
        <p:nvGraphicFramePr>
          <p:cNvPr id="10" name="Diagram 9"/>
          <p:cNvGraphicFramePr/>
          <p:nvPr>
            <p:extLst>
              <p:ext uri="{D42A27DB-BD31-4B8C-83A1-F6EECF244321}">
                <p14:modId xmlns:p14="http://schemas.microsoft.com/office/powerpoint/2010/main" val="2777674094"/>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06065" y="5161839"/>
            <a:ext cx="6864050" cy="1200329"/>
          </a:xfrm>
          <a:prstGeom prst="rect">
            <a:avLst/>
          </a:prstGeom>
        </p:spPr>
        <p:txBody>
          <a:bodyPr wrap="square">
            <a:spAutoFit/>
          </a:bodyPr>
          <a:lstStyle/>
          <a:p>
            <a:pPr marL="173038" indent="-173038" defTabSz="931774">
              <a:buFont typeface="+mj-lt"/>
              <a:buAutoNum type="arabicPeriod"/>
              <a:defRPr/>
            </a:pPr>
            <a:r>
              <a:rPr lang="en-CA" sz="800">
                <a:latin typeface="Arial" panose="020B0604020202020204" pitchFamily="34" charset="0"/>
                <a:cs typeface="Arial" panose="020B0604020202020204" pitchFamily="34" charset="0"/>
              </a:rPr>
              <a:t>Ismael G, </a:t>
            </a:r>
            <a:r>
              <a:rPr lang="en-CA" sz="800" err="1">
                <a:latin typeface="Arial" panose="020B0604020202020204" pitchFamily="34" charset="0"/>
                <a:cs typeface="Arial" panose="020B0604020202020204" pitchFamily="34" charset="0"/>
              </a:rPr>
              <a:t>Hegg</a:t>
            </a:r>
            <a:r>
              <a:rPr lang="en-CA" sz="800">
                <a:latin typeface="Arial" panose="020B0604020202020204" pitchFamily="34" charset="0"/>
                <a:cs typeface="Arial" panose="020B0604020202020204" pitchFamily="34" charset="0"/>
              </a:rPr>
              <a:t> R, </a:t>
            </a:r>
            <a:r>
              <a:rPr lang="en-CA" sz="800" err="1">
                <a:latin typeface="Arial" panose="020B0604020202020204" pitchFamily="34" charset="0"/>
                <a:cs typeface="Arial" panose="020B0604020202020204" pitchFamily="34" charset="0"/>
              </a:rPr>
              <a:t>Muehlbauer</a:t>
            </a:r>
            <a:r>
              <a:rPr lang="en-CA" sz="800">
                <a:latin typeface="Arial" panose="020B0604020202020204" pitchFamily="34" charset="0"/>
                <a:cs typeface="Arial" panose="020B0604020202020204" pitchFamily="34" charset="0"/>
              </a:rPr>
              <a:t> S, </a:t>
            </a:r>
            <a:r>
              <a:rPr lang="en-CA" sz="800" err="1">
                <a:latin typeface="Arial" panose="020B0604020202020204" pitchFamily="34" charset="0"/>
                <a:cs typeface="Arial" panose="020B0604020202020204" pitchFamily="34" charset="0"/>
              </a:rPr>
              <a:t>Heinzmann</a:t>
            </a:r>
            <a:r>
              <a:rPr lang="en-CA" sz="800">
                <a:latin typeface="Arial" panose="020B0604020202020204" pitchFamily="34" charset="0"/>
                <a:cs typeface="Arial" panose="020B0604020202020204" pitchFamily="34" charset="0"/>
              </a:rPr>
              <a:t> D, </a:t>
            </a:r>
            <a:r>
              <a:rPr lang="en-CA" sz="800" err="1">
                <a:latin typeface="Arial" panose="020B0604020202020204" pitchFamily="34" charset="0"/>
                <a:cs typeface="Arial" panose="020B0604020202020204" pitchFamily="34" charset="0"/>
              </a:rPr>
              <a:t>Lum</a:t>
            </a:r>
            <a:r>
              <a:rPr lang="en-CA" sz="800">
                <a:latin typeface="Arial" panose="020B0604020202020204" pitchFamily="34" charset="0"/>
                <a:cs typeface="Arial" panose="020B0604020202020204" pitchFamily="34" charset="0"/>
              </a:rPr>
              <a:t> B, Kim SB, et al. Subcutaneous versus intravenous administration of (neo)adjuvant </a:t>
            </a:r>
            <a:r>
              <a:rPr lang="en-CA" sz="800" err="1">
                <a:latin typeface="Arial" panose="020B0604020202020204" pitchFamily="34" charset="0"/>
                <a:cs typeface="Arial" panose="020B0604020202020204" pitchFamily="34" charset="0"/>
              </a:rPr>
              <a:t>trastuzumab</a:t>
            </a:r>
            <a:r>
              <a:rPr lang="en-CA" sz="800">
                <a:latin typeface="Arial" panose="020B0604020202020204" pitchFamily="34" charset="0"/>
                <a:cs typeface="Arial" panose="020B0604020202020204" pitchFamily="34" charset="0"/>
              </a:rPr>
              <a:t> in patients with HER2-positive, clinical stage I-III breast cancer (</a:t>
            </a:r>
            <a:r>
              <a:rPr lang="en-CA" sz="800" err="1">
                <a:latin typeface="Arial" panose="020B0604020202020204" pitchFamily="34" charset="0"/>
                <a:cs typeface="Arial" panose="020B0604020202020204" pitchFamily="34" charset="0"/>
              </a:rPr>
              <a:t>HannaH</a:t>
            </a:r>
            <a:r>
              <a:rPr lang="en-CA" sz="800">
                <a:latin typeface="Arial" panose="020B0604020202020204" pitchFamily="34" charset="0"/>
                <a:cs typeface="Arial" panose="020B0604020202020204" pitchFamily="34" charset="0"/>
              </a:rPr>
              <a:t> study): a phase 3, open-label, multicentre, randomised trial. Lancet </a:t>
            </a:r>
            <a:r>
              <a:rPr lang="en-CA" sz="800" err="1">
                <a:latin typeface="Arial" panose="020B0604020202020204" pitchFamily="34" charset="0"/>
                <a:cs typeface="Arial" panose="020B0604020202020204" pitchFamily="34" charset="0"/>
              </a:rPr>
              <a:t>Oncol</a:t>
            </a:r>
            <a:r>
              <a:rPr lang="en-CA" sz="800">
                <a:latin typeface="Arial" panose="020B0604020202020204" pitchFamily="34" charset="0"/>
                <a:cs typeface="Arial" panose="020B0604020202020204" pitchFamily="34" charset="0"/>
              </a:rPr>
              <a:t> [Internet]. 2012 Sep;13(9): 869-78. Available from: </a:t>
            </a:r>
            <a:r>
              <a:rPr lang="en-CA" sz="800">
                <a:latin typeface="Arial" panose="020B0604020202020204" pitchFamily="34" charset="0"/>
                <a:cs typeface="Arial" panose="020B0604020202020204" pitchFamily="34" charset="0"/>
                <a:hlinkClick r:id="rId8"/>
              </a:rPr>
              <a:t>https://www.ncbi.nlm.nih.gov/pubmed/22884505</a:t>
            </a:r>
            <a:endParaRPr lang="en-CA" sz="800">
              <a:latin typeface="Arial" panose="020B0604020202020204" pitchFamily="34" charset="0"/>
              <a:cs typeface="Arial" panose="020B0604020202020204" pitchFamily="34" charset="0"/>
            </a:endParaRPr>
          </a:p>
          <a:p>
            <a:pPr marL="173038" indent="-173038">
              <a:buFont typeface="+mj-lt"/>
              <a:buAutoNum type="arabicPeriod"/>
            </a:pPr>
            <a:r>
              <a:rPr lang="en-CA" sz="800">
                <a:latin typeface="Arial" panose="020B0604020202020204" pitchFamily="34" charset="0"/>
                <a:cs typeface="Arial" panose="020B0604020202020204" pitchFamily="34" charset="0"/>
              </a:rPr>
              <a:t>European Medicines Agency. Assessment report </a:t>
            </a:r>
            <a:r>
              <a:rPr lang="en-CA" sz="800" err="1">
                <a:latin typeface="Arial" panose="020B0604020202020204" pitchFamily="34" charset="0"/>
                <a:cs typeface="Arial" panose="020B0604020202020204" pitchFamily="34" charset="0"/>
              </a:rPr>
              <a:t>Ogivri</a:t>
            </a:r>
            <a:r>
              <a:rPr lang="en-CA" sz="800">
                <a:latin typeface="Arial" panose="020B0604020202020204" pitchFamily="34" charset="0"/>
                <a:cs typeface="Arial" panose="020B0604020202020204" pitchFamily="34" charset="0"/>
              </a:rPr>
              <a:t>; International non-proprietary name: </a:t>
            </a:r>
            <a:r>
              <a:rPr lang="en-CA" sz="800" err="1">
                <a:latin typeface="Arial" panose="020B0604020202020204" pitchFamily="34" charset="0"/>
                <a:cs typeface="Arial" panose="020B0604020202020204" pitchFamily="34" charset="0"/>
              </a:rPr>
              <a:t>trastuzumab</a:t>
            </a:r>
            <a:r>
              <a:rPr lang="en-CA" sz="800">
                <a:latin typeface="Arial" panose="020B0604020202020204" pitchFamily="34" charset="0"/>
                <a:cs typeface="Arial" panose="020B0604020202020204" pitchFamily="34" charset="0"/>
              </a:rPr>
              <a:t>. 2018. Available from: </a:t>
            </a:r>
            <a:r>
              <a:rPr lang="en-CA" sz="800">
                <a:latin typeface="Arial" panose="020B0604020202020204" pitchFamily="34" charset="0"/>
                <a:cs typeface="Arial" panose="020B0604020202020204" pitchFamily="34" charset="0"/>
                <a:hlinkClick r:id="rId9"/>
              </a:rPr>
              <a:t>https://www.ema.europa.eu/documents/assessment-report/ogivri-epar-public-assessment-report_en.pdf</a:t>
            </a:r>
            <a:endParaRPr lang="en-CA" sz="800">
              <a:latin typeface="Arial" panose="020B0604020202020204" pitchFamily="34" charset="0"/>
              <a:cs typeface="Arial" panose="020B0604020202020204" pitchFamily="34" charset="0"/>
            </a:endParaRPr>
          </a:p>
          <a:p>
            <a:pPr marL="173038" indent="-173038">
              <a:buFont typeface="+mj-lt"/>
              <a:buAutoNum type="arabicPeriod"/>
            </a:pPr>
            <a:r>
              <a:rPr lang="en-CA" sz="800">
                <a:latin typeface="Arial" panose="020B0604020202020204" pitchFamily="34" charset="0"/>
                <a:cs typeface="Arial" panose="020B0604020202020204" pitchFamily="34" charset="0"/>
              </a:rPr>
              <a:t>European Medicines Agency. Assessment report </a:t>
            </a:r>
            <a:r>
              <a:rPr lang="en-CA" sz="800" err="1">
                <a:latin typeface="Arial" panose="020B0604020202020204" pitchFamily="34" charset="0"/>
                <a:cs typeface="Arial" panose="020B0604020202020204" pitchFamily="34" charset="0"/>
              </a:rPr>
              <a:t>Kanjinti</a:t>
            </a:r>
            <a:r>
              <a:rPr lang="en-CA" sz="800">
                <a:latin typeface="Arial" panose="020B0604020202020204" pitchFamily="34" charset="0"/>
                <a:cs typeface="Arial" panose="020B0604020202020204" pitchFamily="34" charset="0"/>
              </a:rPr>
              <a:t>; International non-proprietary name: </a:t>
            </a:r>
            <a:r>
              <a:rPr lang="en-CA" sz="800" err="1">
                <a:latin typeface="Arial" panose="020B0604020202020204" pitchFamily="34" charset="0"/>
                <a:cs typeface="Arial" panose="020B0604020202020204" pitchFamily="34" charset="0"/>
              </a:rPr>
              <a:t>trastuzumab</a:t>
            </a:r>
            <a:r>
              <a:rPr lang="en-CA" sz="800">
                <a:latin typeface="Arial" panose="020B0604020202020204" pitchFamily="34" charset="0"/>
                <a:cs typeface="Arial" panose="020B0604020202020204" pitchFamily="34" charset="0"/>
              </a:rPr>
              <a:t>. 2018. Available from: </a:t>
            </a:r>
            <a:r>
              <a:rPr lang="en-CA" sz="800">
                <a:latin typeface="Arial" panose="020B0604020202020204" pitchFamily="34" charset="0"/>
                <a:cs typeface="Arial" panose="020B0604020202020204" pitchFamily="34" charset="0"/>
                <a:hlinkClick r:id="rId10"/>
              </a:rPr>
              <a:t>https://www.ema.europa.eu/documents/assessment-report/kanjinti-epar-public-assessment-report_en.pdf</a:t>
            </a:r>
            <a:endParaRPr lang="en-CA" sz="800">
              <a:latin typeface="Arial" panose="020B0604020202020204" pitchFamily="34" charset="0"/>
              <a:cs typeface="Arial" panose="020B0604020202020204" pitchFamily="34" charset="0"/>
            </a:endParaRPr>
          </a:p>
          <a:p>
            <a:pPr marL="173038" indent="-173038">
              <a:buFont typeface="+mj-lt"/>
              <a:buAutoNum type="arabicPeriod"/>
            </a:pPr>
            <a:r>
              <a:rPr lang="en-CA" sz="800">
                <a:latin typeface="Arial" panose="020B0604020202020204" pitchFamily="34" charset="0"/>
                <a:cs typeface="Arial" panose="020B0604020202020204" pitchFamily="34" charset="0"/>
              </a:rPr>
              <a:t>European Medicines Agency. Assessment report </a:t>
            </a:r>
            <a:r>
              <a:rPr lang="en-CA" sz="800" err="1">
                <a:latin typeface="Arial" panose="020B0604020202020204" pitchFamily="34" charset="0"/>
                <a:cs typeface="Arial" panose="020B0604020202020204" pitchFamily="34" charset="0"/>
              </a:rPr>
              <a:t>Ontruzant</a:t>
            </a:r>
            <a:r>
              <a:rPr lang="en-CA" sz="800">
                <a:latin typeface="Arial" panose="020B0604020202020204" pitchFamily="34" charset="0"/>
                <a:cs typeface="Arial" panose="020B0604020202020204" pitchFamily="34" charset="0"/>
              </a:rPr>
              <a:t>; International non-proprietary name: </a:t>
            </a:r>
            <a:r>
              <a:rPr lang="en-CA" sz="800" err="1">
                <a:latin typeface="Arial" panose="020B0604020202020204" pitchFamily="34" charset="0"/>
                <a:cs typeface="Arial" panose="020B0604020202020204" pitchFamily="34" charset="0"/>
              </a:rPr>
              <a:t>trastuzumab</a:t>
            </a:r>
            <a:r>
              <a:rPr lang="en-CA" sz="800">
                <a:latin typeface="Arial" panose="020B0604020202020204" pitchFamily="34" charset="0"/>
                <a:cs typeface="Arial" panose="020B0604020202020204" pitchFamily="34" charset="0"/>
              </a:rPr>
              <a:t>. 2017. Available from: </a:t>
            </a:r>
            <a:r>
              <a:rPr lang="en-CA" sz="800">
                <a:latin typeface="Arial" panose="020B0604020202020204" pitchFamily="34" charset="0"/>
                <a:cs typeface="Arial" panose="020B0604020202020204" pitchFamily="34" charset="0"/>
                <a:hlinkClick r:id="rId11"/>
              </a:rPr>
              <a:t>https://www.ema.europa.eu/documents/assessment-report/ontruzant-epar-public-assessment-report_en.pdf </a:t>
            </a:r>
            <a:endParaRPr lang="en-CA" sz="800">
              <a:latin typeface="Arial" panose="020B0604020202020204" pitchFamily="34" charset="0"/>
              <a:cs typeface="Arial" panose="020B0604020202020204" pitchFamily="34" charset="0"/>
            </a:endParaRPr>
          </a:p>
        </p:txBody>
      </p:sp>
      <p:sp>
        <p:nvSpPr>
          <p:cNvPr id="5" name="TextBox 4"/>
          <p:cNvSpPr txBox="1"/>
          <p:nvPr/>
        </p:nvSpPr>
        <p:spPr>
          <a:xfrm>
            <a:off x="6970066" y="5166001"/>
            <a:ext cx="5221934" cy="1323439"/>
          </a:xfrm>
          <a:prstGeom prst="rect">
            <a:avLst/>
          </a:prstGeom>
          <a:noFill/>
        </p:spPr>
        <p:txBody>
          <a:bodyPr wrap="square" rtlCol="0">
            <a:spAutoFit/>
          </a:bodyPr>
          <a:lstStyle/>
          <a:p>
            <a:pPr marL="173038" indent="-173038">
              <a:buFont typeface="+mj-lt"/>
              <a:buAutoNum type="arabicPeriod" startAt="5"/>
            </a:pPr>
            <a:r>
              <a:rPr lang="en-CA" sz="800">
                <a:latin typeface="Arial" panose="020B0604020202020204" pitchFamily="34" charset="0"/>
                <a:cs typeface="Arial" panose="020B0604020202020204" pitchFamily="34" charset="0"/>
              </a:rPr>
              <a:t>European Medicines Agency. Assessment report </a:t>
            </a:r>
            <a:r>
              <a:rPr lang="en-CA" sz="800" err="1">
                <a:latin typeface="Arial" panose="020B0604020202020204" pitchFamily="34" charset="0"/>
                <a:cs typeface="Arial" panose="020B0604020202020204" pitchFamily="34" charset="0"/>
              </a:rPr>
              <a:t>Herzuma</a:t>
            </a:r>
            <a:r>
              <a:rPr lang="en-CA" sz="800">
                <a:latin typeface="Arial" panose="020B0604020202020204" pitchFamily="34" charset="0"/>
                <a:cs typeface="Arial" panose="020B0604020202020204" pitchFamily="34" charset="0"/>
              </a:rPr>
              <a:t>; International non-proprietary name: </a:t>
            </a:r>
            <a:r>
              <a:rPr lang="en-CA" sz="800" err="1">
                <a:latin typeface="Arial" panose="020B0604020202020204" pitchFamily="34" charset="0"/>
                <a:cs typeface="Arial" panose="020B0604020202020204" pitchFamily="34" charset="0"/>
              </a:rPr>
              <a:t>trastuzumab</a:t>
            </a:r>
            <a:r>
              <a:rPr lang="en-CA" sz="800">
                <a:latin typeface="Arial" panose="020B0604020202020204" pitchFamily="34" charset="0"/>
                <a:cs typeface="Arial" panose="020B0604020202020204" pitchFamily="34" charset="0"/>
              </a:rPr>
              <a:t>. 2017. Available from: </a:t>
            </a:r>
            <a:r>
              <a:rPr lang="en-CA" sz="800">
                <a:latin typeface="Arial" panose="020B0604020202020204" pitchFamily="34" charset="0"/>
                <a:cs typeface="Arial" panose="020B0604020202020204" pitchFamily="34" charset="0"/>
                <a:hlinkClick r:id="rId12"/>
              </a:rPr>
              <a:t>https://www.ema.europa.eu/documents/assessment-report/herzuma-epar-public-assessment-report_en.pdf</a:t>
            </a:r>
            <a:endParaRPr lang="en-CA" sz="800">
              <a:latin typeface="Arial" panose="020B0604020202020204" pitchFamily="34" charset="0"/>
              <a:cs typeface="Arial" panose="020B0604020202020204" pitchFamily="34" charset="0"/>
            </a:endParaRPr>
          </a:p>
          <a:p>
            <a:pPr marL="173038" indent="-173038" defTabSz="931774">
              <a:buFont typeface="+mj-lt"/>
              <a:buAutoNum type="arabicPeriod" startAt="5"/>
              <a:defRPr/>
            </a:pPr>
            <a:r>
              <a:rPr lang="en-CA" sz="800">
                <a:latin typeface="Arial" panose="020B0604020202020204" pitchFamily="34" charset="0"/>
                <a:cs typeface="Arial" panose="020B0604020202020204" pitchFamily="34" charset="0"/>
              </a:rPr>
              <a:t>European Medicines Agency. Assessment report </a:t>
            </a:r>
            <a:r>
              <a:rPr lang="en-CA" sz="800" err="1">
                <a:latin typeface="Arial" panose="020B0604020202020204" pitchFamily="34" charset="0"/>
                <a:cs typeface="Arial" panose="020B0604020202020204" pitchFamily="34" charset="0"/>
              </a:rPr>
              <a:t>Trazimera</a:t>
            </a:r>
            <a:r>
              <a:rPr lang="en-CA" sz="800">
                <a:latin typeface="Arial" panose="020B0604020202020204" pitchFamily="34" charset="0"/>
                <a:cs typeface="Arial" panose="020B0604020202020204" pitchFamily="34" charset="0"/>
              </a:rPr>
              <a:t>; International non-proprietary name: </a:t>
            </a:r>
            <a:r>
              <a:rPr lang="en-CA" sz="800" err="1">
                <a:latin typeface="Arial" panose="020B0604020202020204" pitchFamily="34" charset="0"/>
                <a:cs typeface="Arial" panose="020B0604020202020204" pitchFamily="34" charset="0"/>
              </a:rPr>
              <a:t>trastuzumab</a:t>
            </a:r>
            <a:r>
              <a:rPr lang="en-CA" sz="800">
                <a:latin typeface="Arial" panose="020B0604020202020204" pitchFamily="34" charset="0"/>
                <a:cs typeface="Arial" panose="020B0604020202020204" pitchFamily="34" charset="0"/>
              </a:rPr>
              <a:t>. 2018. Available from: </a:t>
            </a:r>
            <a:r>
              <a:rPr lang="en-CA" sz="800">
                <a:latin typeface="Arial" panose="020B0604020202020204" pitchFamily="34" charset="0"/>
                <a:cs typeface="Arial" panose="020B0604020202020204" pitchFamily="34" charset="0"/>
                <a:hlinkClick r:id="rId13"/>
              </a:rPr>
              <a:t>https://www.ema.europa.eu/documents/assessment-report/trazimera-epar-public-assessment-report_en.pdf</a:t>
            </a:r>
            <a:endParaRPr lang="en-CA" sz="800">
              <a:latin typeface="Arial" panose="020B0604020202020204" pitchFamily="34" charset="0"/>
              <a:cs typeface="Arial" panose="020B0604020202020204" pitchFamily="34" charset="0"/>
            </a:endParaRPr>
          </a:p>
          <a:p>
            <a:pPr marL="173038" indent="-173038">
              <a:buFont typeface="+mj-lt"/>
              <a:buAutoNum type="arabicPeriod" startAt="5"/>
            </a:pPr>
            <a:r>
              <a:rPr lang="en-CA" sz="800" err="1">
                <a:latin typeface="Arial" panose="020B0604020202020204" pitchFamily="34" charset="0"/>
                <a:cs typeface="Arial" panose="020B0604020202020204" pitchFamily="34" charset="0"/>
              </a:rPr>
              <a:t>Pegram</a:t>
            </a:r>
            <a:r>
              <a:rPr lang="en-CA" sz="800">
                <a:latin typeface="Arial" panose="020B0604020202020204" pitchFamily="34" charset="0"/>
                <a:cs typeface="Arial" panose="020B0604020202020204" pitchFamily="34" charset="0"/>
              </a:rPr>
              <a:t> MD, </a:t>
            </a:r>
            <a:r>
              <a:rPr lang="en-CA" sz="800" err="1">
                <a:latin typeface="Arial" panose="020B0604020202020204" pitchFamily="34" charset="0"/>
                <a:cs typeface="Arial" panose="020B0604020202020204" pitchFamily="34" charset="0"/>
              </a:rPr>
              <a:t>Bondarenko</a:t>
            </a:r>
            <a:r>
              <a:rPr lang="en-CA" sz="800">
                <a:latin typeface="Arial" panose="020B0604020202020204" pitchFamily="34" charset="0"/>
                <a:cs typeface="Arial" panose="020B0604020202020204" pitchFamily="34" charset="0"/>
              </a:rPr>
              <a:t> I, Moreira Costa </a:t>
            </a:r>
            <a:r>
              <a:rPr lang="en-CA" sz="800" err="1">
                <a:latin typeface="Arial" panose="020B0604020202020204" pitchFamily="34" charset="0"/>
                <a:cs typeface="Arial" panose="020B0604020202020204" pitchFamily="34" charset="0"/>
              </a:rPr>
              <a:t>Zorzetto</a:t>
            </a:r>
            <a:r>
              <a:rPr lang="en-CA" sz="800">
                <a:latin typeface="Arial" panose="020B0604020202020204" pitchFamily="34" charset="0"/>
                <a:cs typeface="Arial" panose="020B0604020202020204" pitchFamily="34" charset="0"/>
              </a:rPr>
              <a:t> M, </a:t>
            </a:r>
            <a:r>
              <a:rPr lang="en-CA" sz="800" err="1">
                <a:latin typeface="Arial" panose="020B0604020202020204" pitchFamily="34" charset="0"/>
                <a:cs typeface="Arial" panose="020B0604020202020204" pitchFamily="34" charset="0"/>
              </a:rPr>
              <a:t>Hingmire</a:t>
            </a:r>
            <a:r>
              <a:rPr lang="en-CA" sz="800">
                <a:latin typeface="Arial" panose="020B0604020202020204" pitchFamily="34" charset="0"/>
                <a:cs typeface="Arial" panose="020B0604020202020204" pitchFamily="34" charset="0"/>
              </a:rPr>
              <a:t> S, </a:t>
            </a:r>
            <a:r>
              <a:rPr lang="en-CA" sz="800" err="1">
                <a:latin typeface="Arial" panose="020B0604020202020204" pitchFamily="34" charset="0"/>
                <a:cs typeface="Arial" panose="020B0604020202020204" pitchFamily="34" charset="0"/>
              </a:rPr>
              <a:t>Krivorotko</a:t>
            </a:r>
            <a:r>
              <a:rPr lang="en-CA" sz="800">
                <a:latin typeface="Arial" panose="020B0604020202020204" pitchFamily="34" charset="0"/>
                <a:cs typeface="Arial" panose="020B0604020202020204" pitchFamily="34" charset="0"/>
              </a:rPr>
              <a:t> PV, </a:t>
            </a:r>
            <a:r>
              <a:rPr lang="en-CA" sz="800" err="1">
                <a:latin typeface="Arial" panose="020B0604020202020204" pitchFamily="34" charset="0"/>
                <a:cs typeface="Arial" panose="020B0604020202020204" pitchFamily="34" charset="0"/>
              </a:rPr>
              <a:t>Seok</a:t>
            </a:r>
            <a:r>
              <a:rPr lang="en-CA" sz="800">
                <a:latin typeface="Arial" panose="020B0604020202020204" pitchFamily="34" charset="0"/>
                <a:cs typeface="Arial" panose="020B0604020202020204" pitchFamily="34" charset="0"/>
              </a:rPr>
              <a:t> Lee K, et al. PF-05280014 (a </a:t>
            </a:r>
            <a:r>
              <a:rPr lang="en-CA" sz="800" err="1">
                <a:latin typeface="Arial" panose="020B0604020202020204" pitchFamily="34" charset="0"/>
                <a:cs typeface="Arial" panose="020B0604020202020204" pitchFamily="34" charset="0"/>
              </a:rPr>
              <a:t>trastuzumab</a:t>
            </a:r>
            <a:r>
              <a:rPr lang="en-CA" sz="800">
                <a:latin typeface="Arial" panose="020B0604020202020204" pitchFamily="34" charset="0"/>
                <a:cs typeface="Arial" panose="020B0604020202020204" pitchFamily="34" charset="0"/>
              </a:rPr>
              <a:t> biosimilar) plus paclitaxel for HER2-positive metastatic breast cancer: a randomised, double-blind study. Br J Cancer [Internet]. 2019;120: 172-82. Available from: </a:t>
            </a:r>
            <a:r>
              <a:rPr lang="en-CA" sz="800">
                <a:latin typeface="Arial" panose="020B0604020202020204" pitchFamily="34" charset="0"/>
                <a:cs typeface="Arial" panose="020B0604020202020204" pitchFamily="34" charset="0"/>
                <a:hlinkClick r:id="rId14"/>
              </a:rPr>
              <a:t>https://www.nature.com/articles/s41416-018-0340-2</a:t>
            </a:r>
            <a:endParaRPr lang="en-CA" sz="800">
              <a:latin typeface="Arial" panose="020B0604020202020204" pitchFamily="34" charset="0"/>
              <a:cs typeface="Arial" panose="020B0604020202020204" pitchFamily="34" charset="0"/>
            </a:endParaRPr>
          </a:p>
        </p:txBody>
      </p:sp>
      <p:grpSp>
        <p:nvGrpSpPr>
          <p:cNvPr id="11" name="Group 10"/>
          <p:cNvGrpSpPr/>
          <p:nvPr/>
        </p:nvGrpSpPr>
        <p:grpSpPr>
          <a:xfrm>
            <a:off x="259707" y="4406435"/>
            <a:ext cx="6128292" cy="369332"/>
            <a:chOff x="491414" y="4963188"/>
            <a:chExt cx="6128292" cy="369332"/>
          </a:xfrm>
        </p:grpSpPr>
        <p:sp>
          <p:nvSpPr>
            <p:cNvPr id="12" name="TextBox 11"/>
            <p:cNvSpPr txBox="1"/>
            <p:nvPr/>
          </p:nvSpPr>
          <p:spPr>
            <a:xfrm>
              <a:off x="491414" y="4963188"/>
              <a:ext cx="6128292" cy="369332"/>
            </a:xfrm>
            <a:prstGeom prst="rect">
              <a:avLst/>
            </a:prstGeom>
            <a:noFill/>
          </p:spPr>
          <p:txBody>
            <a:bodyPr wrap="square" rtlCol="0" anchor="ctr">
              <a:spAutoFit/>
            </a:bodyPr>
            <a:lstStyle/>
            <a:p>
              <a:r>
                <a:rPr lang="en-CA" sz="1400">
                  <a:latin typeface="Arial" panose="020B0604020202020204" pitchFamily="34" charset="0"/>
                  <a:cs typeface="Arial" panose="020B0604020202020204" pitchFamily="34" charset="0"/>
                </a:rPr>
                <a:t>▲- Biosimilar approved in the EU   </a:t>
              </a:r>
              <a:r>
                <a:rPr lang="en-CA">
                  <a:latin typeface="Arial" panose="020B0604020202020204" pitchFamily="34" charset="0"/>
                  <a:cs typeface="Arial" panose="020B0604020202020204" pitchFamily="34" charset="0"/>
                </a:rPr>
                <a:t>●</a:t>
              </a:r>
              <a:r>
                <a:rPr lang="en-CA" sz="1400">
                  <a:latin typeface="Arial" panose="020B0604020202020204" pitchFamily="34" charset="0"/>
                  <a:cs typeface="Arial" panose="020B0604020202020204" pitchFamily="34" charset="0"/>
                </a:rPr>
                <a:t> - Biosimilar approved in USA    </a:t>
              </a:r>
              <a:endParaRPr lang="en-US" sz="1400">
                <a:latin typeface="Arial" panose="020B0604020202020204" pitchFamily="34" charset="0"/>
                <a:cs typeface="Arial" panose="020B0604020202020204" pitchFamily="34" charset="0"/>
              </a:endParaRPr>
            </a:p>
          </p:txBody>
        </p:sp>
        <p:cxnSp>
          <p:nvCxnSpPr>
            <p:cNvPr id="13" name="Straight Connector 12"/>
            <p:cNvCxnSpPr/>
            <p:nvPr/>
          </p:nvCxnSpPr>
          <p:spPr>
            <a:xfrm>
              <a:off x="3282807" y="5030574"/>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71582" y="4748141"/>
            <a:ext cx="11885946" cy="276999"/>
            <a:chOff x="306065" y="4951336"/>
            <a:chExt cx="11885946" cy="276999"/>
          </a:xfrm>
        </p:grpSpPr>
        <p:grpSp>
          <p:nvGrpSpPr>
            <p:cNvPr id="16" name="Group 15"/>
            <p:cNvGrpSpPr/>
            <p:nvPr/>
          </p:nvGrpSpPr>
          <p:grpSpPr>
            <a:xfrm>
              <a:off x="306065" y="4951336"/>
              <a:ext cx="11885946" cy="276999"/>
              <a:chOff x="306065" y="4951336"/>
              <a:chExt cx="11885946" cy="276999"/>
            </a:xfrm>
          </p:grpSpPr>
          <p:sp>
            <p:nvSpPr>
              <p:cNvPr id="19" name="TextBox 18"/>
              <p:cNvSpPr txBox="1"/>
              <p:nvPr/>
            </p:nvSpPr>
            <p:spPr>
              <a:xfrm>
                <a:off x="306065" y="4951336"/>
                <a:ext cx="11885946" cy="276999"/>
              </a:xfrm>
              <a:prstGeom prst="rect">
                <a:avLst/>
              </a:prstGeom>
              <a:noFill/>
            </p:spPr>
            <p:txBody>
              <a:bodyPr wrap="none" rtlCol="0">
                <a:spAutoFit/>
              </a:bodyPr>
              <a:lstStyle/>
              <a:p>
                <a:r>
                  <a:rPr lang="en-CA" sz="1200" b="1" dirty="0">
                    <a:latin typeface="Arial" panose="020B0604020202020204" pitchFamily="34" charset="0"/>
                    <a:cs typeface="Arial" panose="020B0604020202020204" pitchFamily="34" charset="0"/>
                  </a:rPr>
                  <a:t>MBC</a:t>
                </a:r>
                <a:r>
                  <a:rPr lang="en-CA" sz="1200" dirty="0">
                    <a:latin typeface="Arial" panose="020B0604020202020204" pitchFamily="34" charset="0"/>
                    <a:cs typeface="Arial" panose="020B0604020202020204" pitchFamily="34" charset="0"/>
                  </a:rPr>
                  <a:t> [</a:t>
                </a:r>
                <a:r>
                  <a:rPr lang="en-CA" sz="1200" u="sng" dirty="0">
                    <a:latin typeface="Arial" panose="020B0604020202020204" pitchFamily="34" charset="0"/>
                    <a:cs typeface="Arial" panose="020B0604020202020204" pitchFamily="34" charset="0"/>
                  </a:rPr>
                  <a:t>M</a:t>
                </a:r>
                <a:r>
                  <a:rPr lang="en-CA" sz="1200" dirty="0">
                    <a:latin typeface="Arial" panose="020B0604020202020204" pitchFamily="34" charset="0"/>
                    <a:cs typeface="Arial" panose="020B0604020202020204" pitchFamily="34" charset="0"/>
                  </a:rPr>
                  <a:t>etastatic </a:t>
                </a:r>
                <a:r>
                  <a:rPr lang="en-CA" sz="1200" u="sng" dirty="0">
                    <a:latin typeface="Arial" panose="020B0604020202020204" pitchFamily="34" charset="0"/>
                    <a:cs typeface="Arial" panose="020B0604020202020204" pitchFamily="34" charset="0"/>
                  </a:rPr>
                  <a:t>B</a:t>
                </a:r>
                <a:r>
                  <a:rPr lang="en-CA" sz="1200" dirty="0">
                    <a:latin typeface="Arial" panose="020B0604020202020204" pitchFamily="34" charset="0"/>
                    <a:cs typeface="Arial" panose="020B0604020202020204" pitchFamily="34" charset="0"/>
                  </a:rPr>
                  <a:t>reast </a:t>
                </a:r>
                <a:r>
                  <a:rPr lang="en-CA" sz="1200" u="sng" dirty="0">
                    <a:latin typeface="Arial" panose="020B0604020202020204" pitchFamily="34" charset="0"/>
                    <a:cs typeface="Arial" panose="020B0604020202020204" pitchFamily="34" charset="0"/>
                  </a:rPr>
                  <a:t>C</a:t>
                </a:r>
                <a:r>
                  <a:rPr lang="en-CA" sz="1200" dirty="0">
                    <a:latin typeface="Arial" panose="020B0604020202020204" pitchFamily="34" charset="0"/>
                    <a:cs typeface="Arial" panose="020B0604020202020204" pitchFamily="34" charset="0"/>
                  </a:rPr>
                  <a:t>ancer]   </a:t>
                </a:r>
                <a:r>
                  <a:rPr lang="en-CA" sz="1200" b="1" dirty="0">
                    <a:latin typeface="Arial" panose="020B0604020202020204" pitchFamily="34" charset="0"/>
                    <a:cs typeface="Arial" panose="020B0604020202020204" pitchFamily="34" charset="0"/>
                  </a:rPr>
                  <a:t>EBC</a:t>
                </a:r>
                <a:r>
                  <a:rPr lang="en-CA" sz="1200" dirty="0">
                    <a:latin typeface="Arial" panose="020B0604020202020204" pitchFamily="34" charset="0"/>
                    <a:cs typeface="Arial" panose="020B0604020202020204" pitchFamily="34" charset="0"/>
                  </a:rPr>
                  <a:t> [</a:t>
                </a:r>
                <a:r>
                  <a:rPr lang="en-CA" sz="1200" u="sng" dirty="0">
                    <a:latin typeface="Arial" panose="020B0604020202020204" pitchFamily="34" charset="0"/>
                    <a:cs typeface="Arial" panose="020B0604020202020204" pitchFamily="34" charset="0"/>
                  </a:rPr>
                  <a:t>E</a:t>
                </a:r>
                <a:r>
                  <a:rPr lang="en-CA" sz="1200" dirty="0">
                    <a:latin typeface="Arial" panose="020B0604020202020204" pitchFamily="34" charset="0"/>
                    <a:cs typeface="Arial" panose="020B0604020202020204" pitchFamily="34" charset="0"/>
                  </a:rPr>
                  <a:t>arly </a:t>
                </a:r>
                <a:r>
                  <a:rPr lang="en-CA" sz="1200" u="sng" dirty="0">
                    <a:latin typeface="Arial" panose="020B0604020202020204" pitchFamily="34" charset="0"/>
                    <a:cs typeface="Arial" panose="020B0604020202020204" pitchFamily="34" charset="0"/>
                  </a:rPr>
                  <a:t>B</a:t>
                </a:r>
                <a:r>
                  <a:rPr lang="en-CA" sz="1200" dirty="0">
                    <a:latin typeface="Arial" panose="020B0604020202020204" pitchFamily="34" charset="0"/>
                    <a:cs typeface="Arial" panose="020B0604020202020204" pitchFamily="34" charset="0"/>
                  </a:rPr>
                  <a:t>reast </a:t>
                </a:r>
                <a:r>
                  <a:rPr lang="en-CA" sz="1200" u="sng" dirty="0">
                    <a:latin typeface="Arial" panose="020B0604020202020204" pitchFamily="34" charset="0"/>
                    <a:cs typeface="Arial" panose="020B0604020202020204" pitchFamily="34" charset="0"/>
                  </a:rPr>
                  <a:t>C</a:t>
                </a:r>
                <a:r>
                  <a:rPr lang="en-CA" sz="1200" dirty="0">
                    <a:latin typeface="Arial" panose="020B0604020202020204" pitchFamily="34" charset="0"/>
                    <a:cs typeface="Arial" panose="020B0604020202020204" pitchFamily="34" charset="0"/>
                  </a:rPr>
                  <a:t>ancer (operable)]   </a:t>
                </a:r>
                <a:r>
                  <a:rPr lang="en-CA" sz="1200" b="1" dirty="0">
                    <a:latin typeface="Arial" panose="020B0604020202020204" pitchFamily="34" charset="0"/>
                    <a:cs typeface="Arial" panose="020B0604020202020204" pitchFamily="34" charset="0"/>
                  </a:rPr>
                  <a:t>LABC</a:t>
                </a:r>
                <a:r>
                  <a:rPr lang="en-CA" sz="1200" dirty="0">
                    <a:latin typeface="Arial" panose="020B0604020202020204" pitchFamily="34" charset="0"/>
                    <a:cs typeface="Arial" panose="020B0604020202020204" pitchFamily="34" charset="0"/>
                  </a:rPr>
                  <a:t> [</a:t>
                </a:r>
                <a:r>
                  <a:rPr lang="en-CA" sz="1200" u="sng" dirty="0">
                    <a:latin typeface="Arial" panose="020B0604020202020204" pitchFamily="34" charset="0"/>
                    <a:cs typeface="Arial" panose="020B0604020202020204" pitchFamily="34" charset="0"/>
                  </a:rPr>
                  <a:t>L</a:t>
                </a:r>
                <a:r>
                  <a:rPr lang="en-CA" sz="1200" dirty="0">
                    <a:latin typeface="Arial" panose="020B0604020202020204" pitchFamily="34" charset="0"/>
                    <a:cs typeface="Arial" panose="020B0604020202020204" pitchFamily="34" charset="0"/>
                  </a:rPr>
                  <a:t>ocally </a:t>
                </a:r>
                <a:r>
                  <a:rPr lang="en-CA" sz="1200" u="sng" dirty="0">
                    <a:latin typeface="Arial" panose="020B0604020202020204" pitchFamily="34" charset="0"/>
                    <a:cs typeface="Arial" panose="020B0604020202020204" pitchFamily="34" charset="0"/>
                  </a:rPr>
                  <a:t>A</a:t>
                </a:r>
                <a:r>
                  <a:rPr lang="en-CA" sz="1200" dirty="0">
                    <a:latin typeface="Arial" panose="020B0604020202020204" pitchFamily="34" charset="0"/>
                    <a:cs typeface="Arial" panose="020B0604020202020204" pitchFamily="34" charset="0"/>
                  </a:rPr>
                  <a:t>dvanced </a:t>
                </a:r>
                <a:r>
                  <a:rPr lang="en-CA" sz="1200" u="sng" dirty="0">
                    <a:latin typeface="Arial" panose="020B0604020202020204" pitchFamily="34" charset="0"/>
                    <a:cs typeface="Arial" panose="020B0604020202020204" pitchFamily="34" charset="0"/>
                  </a:rPr>
                  <a:t>B</a:t>
                </a:r>
                <a:r>
                  <a:rPr lang="en-CA" sz="1200" dirty="0">
                    <a:latin typeface="Arial" panose="020B0604020202020204" pitchFamily="34" charset="0"/>
                    <a:cs typeface="Arial" panose="020B0604020202020204" pitchFamily="34" charset="0"/>
                  </a:rPr>
                  <a:t>reast </a:t>
                </a:r>
                <a:r>
                  <a:rPr lang="en-CA" sz="1200" u="sng" dirty="0">
                    <a:latin typeface="Arial" panose="020B0604020202020204" pitchFamily="34" charset="0"/>
                    <a:cs typeface="Arial" panose="020B0604020202020204" pitchFamily="34" charset="0"/>
                  </a:rPr>
                  <a:t>C</a:t>
                </a:r>
                <a:r>
                  <a:rPr lang="en-CA" sz="1200" dirty="0">
                    <a:latin typeface="Arial" panose="020B0604020202020204" pitchFamily="34" charset="0"/>
                    <a:cs typeface="Arial" panose="020B0604020202020204" pitchFamily="34" charset="0"/>
                  </a:rPr>
                  <a:t>ancer]    </a:t>
                </a:r>
                <a:r>
                  <a:rPr lang="en-CA" sz="1200" b="1" dirty="0">
                    <a:latin typeface="Arial" panose="020B0604020202020204" pitchFamily="34" charset="0"/>
                    <a:cs typeface="Arial" panose="020B0604020202020204" pitchFamily="34" charset="0"/>
                  </a:rPr>
                  <a:t>ADA </a:t>
                </a:r>
                <a:r>
                  <a:rPr lang="en-CA" sz="1200" dirty="0">
                    <a:latin typeface="Arial" panose="020B0604020202020204" pitchFamily="34" charset="0"/>
                    <a:cs typeface="Arial" panose="020B0604020202020204" pitchFamily="34" charset="0"/>
                  </a:rPr>
                  <a:t>[</a:t>
                </a:r>
                <a:r>
                  <a:rPr lang="en-CA" sz="1200" u="sng" dirty="0">
                    <a:latin typeface="Arial" panose="020B0604020202020204" pitchFamily="34" charset="0"/>
                    <a:cs typeface="Arial" panose="020B0604020202020204" pitchFamily="34" charset="0"/>
                  </a:rPr>
                  <a:t>A</a:t>
                </a:r>
                <a:r>
                  <a:rPr lang="en-CA" sz="1200" dirty="0">
                    <a:latin typeface="Arial" panose="020B0604020202020204" pitchFamily="34" charset="0"/>
                    <a:cs typeface="Arial" panose="020B0604020202020204" pitchFamily="34" charset="0"/>
                  </a:rPr>
                  <a:t>nti-</a:t>
                </a:r>
                <a:r>
                  <a:rPr lang="en-CA" sz="1200" u="sng" dirty="0">
                    <a:latin typeface="Arial" panose="020B0604020202020204" pitchFamily="34" charset="0"/>
                    <a:cs typeface="Arial" panose="020B0604020202020204" pitchFamily="34" charset="0"/>
                  </a:rPr>
                  <a:t>D</a:t>
                </a:r>
                <a:r>
                  <a:rPr lang="en-CA" sz="1200" dirty="0">
                    <a:latin typeface="Arial" panose="020B0604020202020204" pitchFamily="34" charset="0"/>
                    <a:cs typeface="Arial" panose="020B0604020202020204" pitchFamily="34" charset="0"/>
                  </a:rPr>
                  <a:t>rug </a:t>
                </a:r>
                <a:r>
                  <a:rPr lang="en-CA" sz="1200" u="sng" dirty="0">
                    <a:latin typeface="Arial" panose="020B0604020202020204" pitchFamily="34" charset="0"/>
                    <a:cs typeface="Arial" panose="020B0604020202020204" pitchFamily="34" charset="0"/>
                  </a:rPr>
                  <a:t>A</a:t>
                </a:r>
                <a:r>
                  <a:rPr lang="en-CA" sz="1200" dirty="0">
                    <a:latin typeface="Arial" panose="020B0604020202020204" pitchFamily="34" charset="0"/>
                    <a:cs typeface="Arial" panose="020B0604020202020204" pitchFamily="34" charset="0"/>
                  </a:rPr>
                  <a:t>ntibody]    </a:t>
                </a:r>
                <a:r>
                  <a:rPr lang="en-CA" sz="1200" b="1" dirty="0">
                    <a:latin typeface="Arial" panose="020B0604020202020204" pitchFamily="34" charset="0"/>
                    <a:cs typeface="Arial" panose="020B0604020202020204" pitchFamily="34" charset="0"/>
                  </a:rPr>
                  <a:t>NADA </a:t>
                </a:r>
                <a:r>
                  <a:rPr lang="en-CA" sz="1200" dirty="0">
                    <a:latin typeface="Arial" panose="020B0604020202020204" pitchFamily="34" charset="0"/>
                    <a:cs typeface="Arial" panose="020B0604020202020204" pitchFamily="34" charset="0"/>
                  </a:rPr>
                  <a:t>[ </a:t>
                </a:r>
                <a:r>
                  <a:rPr lang="en-CA" sz="1200" u="sng" dirty="0">
                    <a:latin typeface="Arial" panose="020B0604020202020204" pitchFamily="34" charset="0"/>
                    <a:cs typeface="Arial" panose="020B0604020202020204" pitchFamily="34" charset="0"/>
                  </a:rPr>
                  <a:t>N</a:t>
                </a:r>
                <a:r>
                  <a:rPr lang="en-CA" sz="1200" dirty="0">
                    <a:latin typeface="Arial" panose="020B0604020202020204" pitchFamily="34" charset="0"/>
                    <a:cs typeface="Arial" panose="020B0604020202020204" pitchFamily="34" charset="0"/>
                  </a:rPr>
                  <a:t>eutralizing ADA]</a:t>
                </a:r>
                <a:endParaRPr lang="en-US" sz="1200" dirty="0">
                  <a:latin typeface="Arial" panose="020B0604020202020204" pitchFamily="34" charset="0"/>
                  <a:cs typeface="Arial" panose="020B0604020202020204" pitchFamily="34" charset="0"/>
                </a:endParaRPr>
              </a:p>
            </p:txBody>
          </p:sp>
          <p:cxnSp>
            <p:nvCxnSpPr>
              <p:cNvPr id="20" name="Straight Connector 19"/>
              <p:cNvCxnSpPr/>
              <p:nvPr/>
            </p:nvCxnSpPr>
            <p:spPr>
              <a:xfrm>
                <a:off x="2640651" y="4963340"/>
                <a:ext cx="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20013" y="4984346"/>
                <a:ext cx="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a:off x="8223873" y="4984346"/>
              <a:ext cx="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114338" y="4977981"/>
              <a:ext cx="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4413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Regulatory Approval Process</a:t>
            </a:r>
          </a:p>
        </p:txBody>
      </p:sp>
      <p:sp>
        <p:nvSpPr>
          <p:cNvPr id="12" name="Text Placeholder 11"/>
          <p:cNvSpPr>
            <a:spLocks noGrp="1"/>
          </p:cNvSpPr>
          <p:nvPr>
            <p:ph type="body" sz="quarter" idx="10"/>
          </p:nvPr>
        </p:nvSpPr>
        <p:spPr/>
        <p:txBody>
          <a:bodyPr/>
          <a:lstStyle/>
          <a:p>
            <a:r>
              <a:rPr lang="en-CA" dirty="0"/>
              <a:t>Immunogenic Safety of a bevacizumab biosimilar</a:t>
            </a:r>
          </a:p>
        </p:txBody>
      </p:sp>
      <p:graphicFrame>
        <p:nvGraphicFramePr>
          <p:cNvPr id="4" name="Content Placeholder 5"/>
          <p:cNvGraphicFramePr>
            <a:graphicFrameLocks/>
          </p:cNvGraphicFramePr>
          <p:nvPr>
            <p:extLst>
              <p:ext uri="{D42A27DB-BD31-4B8C-83A1-F6EECF244321}">
                <p14:modId xmlns:p14="http://schemas.microsoft.com/office/powerpoint/2010/main" val="987125338"/>
              </p:ext>
            </p:extLst>
          </p:nvPr>
        </p:nvGraphicFramePr>
        <p:xfrm>
          <a:off x="408433" y="2059954"/>
          <a:ext cx="11375137" cy="2804160"/>
        </p:xfrm>
        <a:graphic>
          <a:graphicData uri="http://schemas.openxmlformats.org/drawingml/2006/table">
            <a:tbl>
              <a:tblPr firstRow="1" bandRow="1">
                <a:tableStyleId>{5940675A-B579-460E-94D1-54222C63F5DA}</a:tableStyleId>
              </a:tblPr>
              <a:tblGrid>
                <a:gridCol w="2277617">
                  <a:extLst>
                    <a:ext uri="{9D8B030D-6E8A-4147-A177-3AD203B41FA5}">
                      <a16:colId xmlns:a16="http://schemas.microsoft.com/office/drawing/2014/main" val="3697309949"/>
                    </a:ext>
                  </a:extLst>
                </a:gridCol>
                <a:gridCol w="3409952">
                  <a:extLst>
                    <a:ext uri="{9D8B030D-6E8A-4147-A177-3AD203B41FA5}">
                      <a16:colId xmlns:a16="http://schemas.microsoft.com/office/drawing/2014/main" val="4188601438"/>
                    </a:ext>
                  </a:extLst>
                </a:gridCol>
                <a:gridCol w="2843784">
                  <a:extLst>
                    <a:ext uri="{9D8B030D-6E8A-4147-A177-3AD203B41FA5}">
                      <a16:colId xmlns:a16="http://schemas.microsoft.com/office/drawing/2014/main" val="1011492397"/>
                    </a:ext>
                  </a:extLst>
                </a:gridCol>
                <a:gridCol w="2843784">
                  <a:extLst>
                    <a:ext uri="{9D8B030D-6E8A-4147-A177-3AD203B41FA5}">
                      <a16:colId xmlns:a16="http://schemas.microsoft.com/office/drawing/2014/main" val="2312845646"/>
                    </a:ext>
                  </a:extLst>
                </a:gridCol>
              </a:tblGrid>
              <a:tr h="701040">
                <a:tc>
                  <a:txBody>
                    <a:bodyPr/>
                    <a:lstStyle/>
                    <a:p>
                      <a:endParaRPr lang="en-US" sz="20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CA" sz="2000" b="1" err="1">
                          <a:latin typeface="Arial" panose="020B0604020202020204" pitchFamily="34" charset="0"/>
                          <a:cs typeface="Arial" panose="020B0604020202020204" pitchFamily="34" charset="0"/>
                        </a:rPr>
                        <a:t>Mvasi</a:t>
                      </a:r>
                      <a:r>
                        <a:rPr lang="en-CA" sz="2000" baseline="30000">
                          <a:latin typeface="Arial" panose="020B0604020202020204" pitchFamily="34" charset="0"/>
                          <a:cs typeface="Arial" panose="020B0604020202020204" pitchFamily="34" charset="0"/>
                        </a:rPr>
                        <a:t>▲</a:t>
                      </a:r>
                      <a:r>
                        <a:rPr lang="en-CA" sz="2000" b="1" baseline="30000">
                          <a:latin typeface="Arial" panose="020B0604020202020204" pitchFamily="34" charset="0"/>
                          <a:cs typeface="Arial" panose="020B0604020202020204" pitchFamily="34" charset="0"/>
                        </a:rPr>
                        <a:t>,</a:t>
                      </a:r>
                      <a:r>
                        <a:rPr lang="en-CA" sz="2000" baseline="30000">
                          <a:latin typeface="Arial" panose="020B0604020202020204" pitchFamily="34" charset="0"/>
                          <a:cs typeface="Arial" panose="020B0604020202020204" pitchFamily="34" charset="0"/>
                        </a:rPr>
                        <a:t> </a:t>
                      </a:r>
                      <a:r>
                        <a:rPr lang="en-CA" sz="2400" baseline="30000">
                          <a:latin typeface="Arial" panose="020B0604020202020204" pitchFamily="34" charset="0"/>
                          <a:cs typeface="Arial" panose="020B0604020202020204" pitchFamily="34" charset="0"/>
                        </a:rPr>
                        <a:t>■, </a:t>
                      </a:r>
                      <a:r>
                        <a:rPr lang="en-CA" sz="2000" normalizeH="1" baseline="30000">
                          <a:latin typeface="Arial" panose="020B0604020202020204" pitchFamily="34" charset="0"/>
                          <a:cs typeface="Arial" panose="020B0604020202020204" pitchFamily="34" charset="0"/>
                        </a:rPr>
                        <a:t>●</a:t>
                      </a:r>
                      <a:r>
                        <a:rPr lang="en-CA" sz="2000" b="1">
                          <a:latin typeface="Arial" panose="020B0604020202020204" pitchFamily="34" charset="0"/>
                          <a:cs typeface="Arial" panose="020B0604020202020204" pitchFamily="34" charset="0"/>
                        </a:rPr>
                        <a:t> </a:t>
                      </a:r>
                      <a:endParaRPr lang="en-US" sz="2000" b="1">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CA" sz="2000" b="1" err="1">
                          <a:latin typeface="Arial" panose="020B0604020202020204" pitchFamily="34" charset="0"/>
                          <a:cs typeface="Arial" panose="020B0604020202020204" pitchFamily="34" charset="0"/>
                        </a:rPr>
                        <a:t>Zirabev</a:t>
                      </a:r>
                      <a:r>
                        <a:rPr lang="en-CA" sz="2000" baseline="30000">
                          <a:latin typeface="Arial" panose="020B0604020202020204" pitchFamily="34" charset="0"/>
                          <a:cs typeface="Arial" panose="020B0604020202020204" pitchFamily="34" charset="0"/>
                        </a:rPr>
                        <a:t>▲</a:t>
                      </a:r>
                      <a:endParaRPr lang="en-US" sz="2000" b="1">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err="1">
                          <a:latin typeface="Arial" panose="020B0604020202020204" pitchFamily="34" charset="0"/>
                          <a:cs typeface="Arial" panose="020B0604020202020204" pitchFamily="34" charset="0"/>
                        </a:rPr>
                        <a:t>Avastin</a:t>
                      </a:r>
                      <a:endParaRPr lang="en-US" sz="2000" b="1">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1215047311"/>
                  </a:ext>
                </a:extLst>
              </a:tr>
              <a:tr h="701040">
                <a:tc>
                  <a:txBody>
                    <a:bodyPr/>
                    <a:lstStyle/>
                    <a:p>
                      <a:pPr algn="l"/>
                      <a:r>
                        <a:rPr lang="en-CA" sz="2000">
                          <a:latin typeface="Arial" panose="020B0604020202020204" pitchFamily="34" charset="0"/>
                          <a:cs typeface="Arial" panose="020B0604020202020204" pitchFamily="34" charset="0"/>
                        </a:rPr>
                        <a:t>Population</a:t>
                      </a:r>
                      <a:endParaRPr lang="en-US" sz="20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2000" baseline="0" dirty="0">
                          <a:latin typeface="Arial" panose="020B0604020202020204" pitchFamily="34" charset="0"/>
                          <a:cs typeface="Arial" panose="020B0604020202020204" pitchFamily="34" charset="0"/>
                        </a:rPr>
                        <a:t>Advanced NSCLC (n=642)</a:t>
                      </a:r>
                      <a:endParaRPr lang="en-US" sz="2000" baseline="0" dirty="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2000" baseline="0" dirty="0">
                          <a:latin typeface="Arial" panose="020B0604020202020204" pitchFamily="34" charset="0"/>
                          <a:cs typeface="Arial" panose="020B0604020202020204" pitchFamily="34" charset="0"/>
                        </a:rPr>
                        <a:t>Advanced NSCLC (n=719)</a:t>
                      </a:r>
                      <a:endParaRPr lang="en-US" sz="2000" baseline="0" dirty="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2000" baseline="0">
                          <a:latin typeface="Arial" panose="020B0604020202020204" pitchFamily="34" charset="0"/>
                          <a:cs typeface="Arial" panose="020B0604020202020204" pitchFamily="34" charset="0"/>
                        </a:rPr>
                        <a:t>Comparator</a:t>
                      </a:r>
                      <a:endParaRPr lang="en-US" sz="2000" baseline="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01894229"/>
                  </a:ext>
                </a:extLst>
              </a:tr>
              <a:tr h="701040">
                <a:tc>
                  <a:txBody>
                    <a:bodyPr/>
                    <a:lstStyle/>
                    <a:p>
                      <a:pPr algn="l"/>
                      <a:r>
                        <a:rPr lang="en-CA" sz="2000">
                          <a:latin typeface="Arial" panose="020B0604020202020204" pitchFamily="34" charset="0"/>
                          <a:cs typeface="Arial" panose="020B0604020202020204" pitchFamily="34" charset="0"/>
                        </a:rPr>
                        <a:t>ADA</a:t>
                      </a:r>
                      <a:endParaRPr lang="en-US" sz="20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2200" baseline="0">
                          <a:latin typeface="Arial" panose="020B0604020202020204" pitchFamily="34" charset="0"/>
                          <a:cs typeface="Arial" panose="020B0604020202020204" pitchFamily="34" charset="0"/>
                        </a:rPr>
                        <a:t>1.4%</a:t>
                      </a:r>
                      <a:r>
                        <a:rPr lang="en-CA" sz="2200" baseline="30000">
                          <a:latin typeface="Arial" panose="020B0604020202020204" pitchFamily="34" charset="0"/>
                          <a:cs typeface="Arial" panose="020B0604020202020204" pitchFamily="34" charset="0"/>
                        </a:rPr>
                        <a:t>1</a:t>
                      </a:r>
                      <a:endParaRPr lang="en-US" sz="220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baseline="0" dirty="0">
                          <a:solidFill>
                            <a:schemeClr val="tx1"/>
                          </a:solidFill>
                          <a:latin typeface="Arial" panose="020B0604020202020204" pitchFamily="34" charset="0"/>
                          <a:cs typeface="Arial" panose="020B0604020202020204" pitchFamily="34" charset="0"/>
                        </a:rPr>
                        <a:t>1.5%</a:t>
                      </a:r>
                      <a:r>
                        <a:rPr lang="en-CA" sz="2200" baseline="30000" dirty="0">
                          <a:solidFill>
                            <a:schemeClr val="tx1"/>
                          </a:solidFill>
                          <a:latin typeface="Arial" panose="020B0604020202020204" pitchFamily="34" charset="0"/>
                          <a:cs typeface="Arial" panose="020B0604020202020204" pitchFamily="34" charset="0"/>
                        </a:rPr>
                        <a:t>2</a:t>
                      </a:r>
                      <a:endParaRPr lang="en-US" sz="2200" baseline="30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CA" sz="2200" baseline="0" dirty="0">
                          <a:latin typeface="Arial" panose="020B0604020202020204" pitchFamily="34" charset="0"/>
                          <a:cs typeface="Arial" panose="020B0604020202020204" pitchFamily="34" charset="0"/>
                        </a:rPr>
                        <a:t>2.5%</a:t>
                      </a:r>
                      <a:r>
                        <a:rPr lang="en-CA" sz="2200" baseline="30000" dirty="0">
                          <a:latin typeface="Arial" panose="020B0604020202020204" pitchFamily="34" charset="0"/>
                          <a:cs typeface="Arial" panose="020B0604020202020204" pitchFamily="34" charset="0"/>
                        </a:rPr>
                        <a:t>1</a:t>
                      </a:r>
                      <a:r>
                        <a:rPr lang="en-CA" sz="2200" baseline="0" dirty="0">
                          <a:latin typeface="Arial" panose="020B0604020202020204" pitchFamily="34" charset="0"/>
                          <a:cs typeface="Arial" panose="020B0604020202020204" pitchFamily="34" charset="0"/>
                        </a:rPr>
                        <a:t> | </a:t>
                      </a:r>
                      <a:r>
                        <a:rPr lang="en-CA" sz="2200" baseline="0" dirty="0">
                          <a:solidFill>
                            <a:schemeClr val="tx1"/>
                          </a:solidFill>
                          <a:latin typeface="Arial" panose="020B0604020202020204" pitchFamily="34" charset="0"/>
                          <a:cs typeface="Arial" panose="020B0604020202020204" pitchFamily="34" charset="0"/>
                        </a:rPr>
                        <a:t>1.4%</a:t>
                      </a:r>
                      <a:r>
                        <a:rPr lang="en-CA" sz="2200" baseline="30000" dirty="0">
                          <a:solidFill>
                            <a:schemeClr val="tx1"/>
                          </a:solidFill>
                          <a:latin typeface="Arial" panose="020B0604020202020204" pitchFamily="34" charset="0"/>
                          <a:cs typeface="Arial" panose="020B0604020202020204" pitchFamily="34" charset="0"/>
                        </a:rPr>
                        <a:t>2</a:t>
                      </a:r>
                      <a:endParaRPr lang="en-US" sz="2200" baseline="30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8552603"/>
                  </a:ext>
                </a:extLst>
              </a:tr>
              <a:tr h="701040">
                <a:tc>
                  <a:txBody>
                    <a:bodyPr/>
                    <a:lstStyle/>
                    <a:p>
                      <a:pPr algn="l"/>
                      <a:r>
                        <a:rPr lang="en-CA" sz="2000">
                          <a:latin typeface="Arial" panose="020B0604020202020204" pitchFamily="34" charset="0"/>
                          <a:cs typeface="Arial" panose="020B0604020202020204" pitchFamily="34" charset="0"/>
                        </a:rPr>
                        <a:t>NADA</a:t>
                      </a:r>
                      <a:endParaRPr lang="en-US" sz="20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CA" sz="2200" baseline="0">
                          <a:latin typeface="Arial" panose="020B0604020202020204" pitchFamily="34" charset="0"/>
                          <a:cs typeface="Arial" panose="020B0604020202020204" pitchFamily="34" charset="0"/>
                        </a:rPr>
                        <a:t>0.0%</a:t>
                      </a:r>
                      <a:r>
                        <a:rPr lang="en-CA" sz="2200" baseline="30000">
                          <a:latin typeface="Arial" panose="020B0604020202020204" pitchFamily="34" charset="0"/>
                          <a:cs typeface="Arial" panose="020B0604020202020204" pitchFamily="34" charset="0"/>
                        </a:rPr>
                        <a:t>1</a:t>
                      </a:r>
                      <a:endParaRPr lang="en-US" sz="2200"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baseline="0" dirty="0">
                          <a:solidFill>
                            <a:schemeClr val="tx1"/>
                          </a:solidFill>
                          <a:latin typeface="Arial" panose="020B0604020202020204" pitchFamily="34" charset="0"/>
                          <a:cs typeface="Arial" panose="020B0604020202020204" pitchFamily="34" charset="0"/>
                        </a:rPr>
                        <a:t>0%</a:t>
                      </a:r>
                      <a:r>
                        <a:rPr lang="en-CA" sz="2200" baseline="30000" dirty="0">
                          <a:solidFill>
                            <a:schemeClr val="tx1"/>
                          </a:solidFill>
                          <a:latin typeface="Arial" panose="020B0604020202020204" pitchFamily="34" charset="0"/>
                          <a:cs typeface="Arial" panose="020B0604020202020204" pitchFamily="34" charset="0"/>
                        </a:rPr>
                        <a:t>2</a:t>
                      </a:r>
                      <a:endParaRPr lang="en-US" sz="2200" baseline="30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CA" sz="2200" baseline="0" dirty="0">
                          <a:latin typeface="Arial" panose="020B0604020202020204" pitchFamily="34" charset="0"/>
                          <a:cs typeface="Arial" panose="020B0604020202020204" pitchFamily="34" charset="0"/>
                        </a:rPr>
                        <a:t>0.0%</a:t>
                      </a:r>
                      <a:r>
                        <a:rPr lang="en-CA" sz="2200" baseline="30000" dirty="0">
                          <a:latin typeface="Arial" panose="020B0604020202020204" pitchFamily="34" charset="0"/>
                          <a:cs typeface="Arial" panose="020B0604020202020204" pitchFamily="34" charset="0"/>
                        </a:rPr>
                        <a:t>1</a:t>
                      </a:r>
                      <a:r>
                        <a:rPr lang="en-CA" sz="2200" baseline="0" dirty="0">
                          <a:latin typeface="Arial" panose="020B0604020202020204" pitchFamily="34" charset="0"/>
                          <a:cs typeface="Arial" panose="020B0604020202020204" pitchFamily="34" charset="0"/>
                        </a:rPr>
                        <a:t> | </a:t>
                      </a:r>
                      <a:r>
                        <a:rPr lang="en-CA" sz="2200" baseline="0" dirty="0">
                          <a:solidFill>
                            <a:schemeClr val="tx1"/>
                          </a:solidFill>
                          <a:latin typeface="Arial" panose="020B0604020202020204" pitchFamily="34" charset="0"/>
                          <a:cs typeface="Arial" panose="020B0604020202020204" pitchFamily="34" charset="0"/>
                        </a:rPr>
                        <a:t>0.9%</a:t>
                      </a:r>
                      <a:r>
                        <a:rPr lang="en-CA" sz="2200" baseline="30000" dirty="0">
                          <a:solidFill>
                            <a:schemeClr val="tx1"/>
                          </a:solidFill>
                          <a:latin typeface="Arial" panose="020B0604020202020204" pitchFamily="34" charset="0"/>
                          <a:cs typeface="Arial" panose="020B0604020202020204" pitchFamily="34" charset="0"/>
                        </a:rPr>
                        <a:t>2</a:t>
                      </a:r>
                      <a:endParaRPr lang="en-US" sz="2200" baseline="30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590981"/>
                  </a:ext>
                </a:extLst>
              </a:tr>
            </a:tbl>
          </a:graphicData>
        </a:graphic>
      </p:graphicFrame>
      <p:graphicFrame>
        <p:nvGraphicFramePr>
          <p:cNvPr id="9" name="Diagram 8"/>
          <p:cNvGraphicFramePr/>
          <p:nvPr>
            <p:extLst>
              <p:ext uri="{D42A27DB-BD31-4B8C-83A1-F6EECF244321}">
                <p14:modId xmlns:p14="http://schemas.microsoft.com/office/powerpoint/2010/main" val="2777674094"/>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06065" y="6144468"/>
            <a:ext cx="11500173" cy="338554"/>
          </a:xfrm>
          <a:prstGeom prst="rect">
            <a:avLst/>
          </a:prstGeom>
        </p:spPr>
        <p:txBody>
          <a:bodyPr wrap="square">
            <a:spAutoFit/>
          </a:bodyPr>
          <a:lstStyle/>
          <a:p>
            <a:pPr marL="171450" indent="-171450" defTabSz="931774">
              <a:buFont typeface="+mj-lt"/>
              <a:buAutoNum type="arabicPeriod"/>
              <a:defRPr/>
            </a:pPr>
            <a:r>
              <a:rPr lang="en-CA" sz="800" dirty="0">
                <a:latin typeface="Arial" panose="020B0604020202020204" pitchFamily="34" charset="0"/>
                <a:cs typeface="Arial" panose="020B0604020202020204" pitchFamily="34" charset="0"/>
              </a:rPr>
              <a:t>European Medicines Agency. Assessment report </a:t>
            </a:r>
            <a:r>
              <a:rPr lang="en-CA" sz="800" dirty="0" err="1">
                <a:latin typeface="Arial" panose="020B0604020202020204" pitchFamily="34" charset="0"/>
                <a:cs typeface="Arial" panose="020B0604020202020204" pitchFamily="34" charset="0"/>
              </a:rPr>
              <a:t>Mvasi</a:t>
            </a:r>
            <a:r>
              <a:rPr lang="en-CA" sz="800" dirty="0">
                <a:latin typeface="Arial" panose="020B0604020202020204" pitchFamily="34" charset="0"/>
                <a:cs typeface="Arial" panose="020B0604020202020204" pitchFamily="34" charset="0"/>
              </a:rPr>
              <a:t>; International non-proprietary name: bevacizumab. 2017. Available from: </a:t>
            </a:r>
            <a:r>
              <a:rPr lang="en-CA" sz="800" dirty="0">
                <a:latin typeface="Arial" panose="020B0604020202020204" pitchFamily="34" charset="0"/>
                <a:cs typeface="Arial" panose="020B0604020202020204" pitchFamily="34" charset="0"/>
                <a:hlinkClick r:id="rId8"/>
              </a:rPr>
              <a:t>https://www.ema.europa.eu/documents/assessment-report/mvasi-epar-public-assessment-report_en.pdf</a:t>
            </a:r>
            <a:endParaRPr lang="en-CA" sz="800" dirty="0">
              <a:latin typeface="Arial" panose="020B0604020202020204" pitchFamily="34" charset="0"/>
              <a:cs typeface="Arial" panose="020B0604020202020204" pitchFamily="34" charset="0"/>
            </a:endParaRPr>
          </a:p>
          <a:p>
            <a:pPr marL="171450" indent="-171450" defTabSz="931774">
              <a:buFont typeface="+mj-lt"/>
              <a:buAutoNum type="arabicPeriod"/>
              <a:defRPr/>
            </a:pPr>
            <a:r>
              <a:rPr lang="en-CA" sz="800" dirty="0">
                <a:latin typeface="Arial" panose="020B0604020202020204" pitchFamily="34" charset="0"/>
                <a:cs typeface="Arial" panose="020B0604020202020204" pitchFamily="34" charset="0"/>
              </a:rPr>
              <a:t>European Medicines Agency. Assessment report </a:t>
            </a:r>
            <a:r>
              <a:rPr lang="en-CA" sz="800" dirty="0" err="1">
                <a:latin typeface="Arial" panose="020B0604020202020204" pitchFamily="34" charset="0"/>
                <a:cs typeface="Arial" panose="020B0604020202020204" pitchFamily="34" charset="0"/>
              </a:rPr>
              <a:t>Zirabev</a:t>
            </a:r>
            <a:r>
              <a:rPr lang="en-CA" sz="800" dirty="0">
                <a:latin typeface="Arial" panose="020B0604020202020204" pitchFamily="34" charset="0"/>
                <a:cs typeface="Arial" panose="020B0604020202020204" pitchFamily="34" charset="0"/>
              </a:rPr>
              <a:t> International non-proprietary name: bevacizumab. 2018 Available from </a:t>
            </a:r>
            <a:r>
              <a:rPr lang="en-US" sz="800" dirty="0">
                <a:latin typeface="Arial" panose="020B0604020202020204" pitchFamily="34" charset="0"/>
                <a:cs typeface="Arial" panose="020B0604020202020204" pitchFamily="34" charset="0"/>
                <a:hlinkClick r:id="rId9"/>
              </a:rPr>
              <a:t>https://www.ema.europa.eu/en/documents/assessment-report/zirabev-epar-public-assessment-report_en.pdf</a:t>
            </a:r>
            <a:endParaRPr lang="en-CA" sz="800" dirty="0">
              <a:latin typeface="Arial" panose="020B0604020202020204" pitchFamily="34" charset="0"/>
              <a:cs typeface="Arial" panose="020B0604020202020204" pitchFamily="34" charset="0"/>
            </a:endParaRPr>
          </a:p>
        </p:txBody>
      </p:sp>
      <p:grpSp>
        <p:nvGrpSpPr>
          <p:cNvPr id="18" name="Group 17"/>
          <p:cNvGrpSpPr/>
          <p:nvPr/>
        </p:nvGrpSpPr>
        <p:grpSpPr>
          <a:xfrm>
            <a:off x="306065" y="5036030"/>
            <a:ext cx="11766487" cy="369332"/>
            <a:chOff x="306064" y="5334474"/>
            <a:chExt cx="11766487" cy="369332"/>
          </a:xfrm>
        </p:grpSpPr>
        <p:grpSp>
          <p:nvGrpSpPr>
            <p:cNvPr id="19" name="Group 18"/>
            <p:cNvGrpSpPr/>
            <p:nvPr/>
          </p:nvGrpSpPr>
          <p:grpSpPr>
            <a:xfrm>
              <a:off x="306064" y="5334474"/>
              <a:ext cx="11766487" cy="369332"/>
              <a:chOff x="491414" y="4963188"/>
              <a:chExt cx="11766487" cy="369332"/>
            </a:xfrm>
          </p:grpSpPr>
          <p:sp>
            <p:nvSpPr>
              <p:cNvPr id="21" name="TextBox 20"/>
              <p:cNvSpPr txBox="1"/>
              <p:nvPr/>
            </p:nvSpPr>
            <p:spPr>
              <a:xfrm>
                <a:off x="491414" y="4963188"/>
                <a:ext cx="11766487" cy="369332"/>
              </a:xfrm>
              <a:prstGeom prst="rect">
                <a:avLst/>
              </a:prstGeom>
              <a:noFill/>
            </p:spPr>
            <p:txBody>
              <a:bodyPr wrap="square" rtlCol="0" anchor="ctr">
                <a:spAutoFit/>
              </a:bodyPr>
              <a:lstStyle/>
              <a:p>
                <a:r>
                  <a:rPr lang="en-CA" sz="1400" dirty="0">
                    <a:latin typeface="Arial" panose="020B0604020202020204" pitchFamily="34" charset="0"/>
                    <a:cs typeface="Arial" panose="020B0604020202020204" pitchFamily="34" charset="0"/>
                  </a:rPr>
                  <a:t>▲- Biosimilar approved in the EU    </a:t>
                </a:r>
                <a:r>
                  <a:rPr lang="en-CA" dirty="0">
                    <a:latin typeface="Arial" panose="020B0604020202020204" pitchFamily="34" charset="0"/>
                    <a:cs typeface="Arial" panose="020B0604020202020204" pitchFamily="34" charset="0"/>
                  </a:rPr>
                  <a:t>■</a:t>
                </a:r>
                <a:r>
                  <a:rPr lang="en-CA" sz="1400" dirty="0">
                    <a:latin typeface="Arial" panose="020B0604020202020204" pitchFamily="34" charset="0"/>
                    <a:cs typeface="Arial" panose="020B0604020202020204" pitchFamily="34" charset="0"/>
                  </a:rPr>
                  <a:t> - Biosimilar approved in Canada    </a:t>
                </a:r>
                <a:r>
                  <a:rPr lang="en-CA" dirty="0">
                    <a:latin typeface="Arial" panose="020B0604020202020204" pitchFamily="34" charset="0"/>
                    <a:cs typeface="Arial" panose="020B0604020202020204" pitchFamily="34" charset="0"/>
                  </a:rPr>
                  <a:t>●</a:t>
                </a:r>
                <a:r>
                  <a:rPr lang="en-CA" sz="1400" dirty="0">
                    <a:latin typeface="Arial" panose="020B0604020202020204" pitchFamily="34" charset="0"/>
                    <a:cs typeface="Arial" panose="020B0604020202020204" pitchFamily="34" charset="0"/>
                  </a:rPr>
                  <a:t> - Biosimilar approved in USA     </a:t>
                </a:r>
                <a:endParaRPr lang="en-US" sz="1400" dirty="0">
                  <a:latin typeface="Arial" panose="020B0604020202020204" pitchFamily="34" charset="0"/>
                  <a:cs typeface="Arial" panose="020B0604020202020204" pitchFamily="34" charset="0"/>
                </a:endParaRPr>
              </a:p>
            </p:txBody>
          </p:sp>
          <p:cxnSp>
            <p:nvCxnSpPr>
              <p:cNvPr id="22" name="Straight Connector 21"/>
              <p:cNvCxnSpPr/>
              <p:nvPr/>
            </p:nvCxnSpPr>
            <p:spPr>
              <a:xfrm>
                <a:off x="3282807" y="5030574"/>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213376" y="5030440"/>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a:off x="8651778" y="5417129"/>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17940" y="5431069"/>
            <a:ext cx="6654194" cy="307777"/>
            <a:chOff x="408432" y="5042865"/>
            <a:chExt cx="6654194" cy="307777"/>
          </a:xfrm>
        </p:grpSpPr>
        <p:sp>
          <p:nvSpPr>
            <p:cNvPr id="25" name="TextBox 24"/>
            <p:cNvSpPr txBox="1"/>
            <p:nvPr/>
          </p:nvSpPr>
          <p:spPr>
            <a:xfrm>
              <a:off x="408432" y="5042865"/>
              <a:ext cx="6654194" cy="307777"/>
            </a:xfrm>
            <a:prstGeom prst="rect">
              <a:avLst/>
            </a:prstGeom>
            <a:noFill/>
          </p:spPr>
          <p:txBody>
            <a:bodyPr wrap="none" rtlCol="0">
              <a:spAutoFit/>
            </a:bodyPr>
            <a:lstStyle/>
            <a:p>
              <a:r>
                <a:rPr lang="en-CA" sz="1400" b="1" dirty="0">
                  <a:latin typeface="Arial" panose="020B0604020202020204" pitchFamily="34" charset="0"/>
                  <a:cs typeface="Arial" panose="020B0604020202020204" pitchFamily="34" charset="0"/>
                </a:rPr>
                <a:t>ADA </a:t>
              </a:r>
              <a:r>
                <a:rPr lang="en-CA" sz="1400" dirty="0">
                  <a:latin typeface="Arial" panose="020B0604020202020204" pitchFamily="34" charset="0"/>
                  <a:cs typeface="Arial" panose="020B0604020202020204" pitchFamily="34" charset="0"/>
                </a:rPr>
                <a:t>– </a:t>
              </a:r>
              <a:r>
                <a:rPr lang="en-CA" sz="1400" u="sng" dirty="0">
                  <a:latin typeface="Arial" panose="020B0604020202020204" pitchFamily="34" charset="0"/>
                  <a:cs typeface="Arial" panose="020B0604020202020204" pitchFamily="34" charset="0"/>
                </a:rPr>
                <a:t>A</a:t>
              </a:r>
              <a:r>
                <a:rPr lang="en-CA" sz="1400" dirty="0">
                  <a:latin typeface="Arial" panose="020B0604020202020204" pitchFamily="34" charset="0"/>
                  <a:cs typeface="Arial" panose="020B0604020202020204" pitchFamily="34" charset="0"/>
                </a:rPr>
                <a:t>nti-</a:t>
              </a:r>
              <a:r>
                <a:rPr lang="en-CA" sz="1400" u="sng" dirty="0">
                  <a:latin typeface="Arial" panose="020B0604020202020204" pitchFamily="34" charset="0"/>
                  <a:cs typeface="Arial" panose="020B0604020202020204" pitchFamily="34" charset="0"/>
                </a:rPr>
                <a:t>D</a:t>
              </a:r>
              <a:r>
                <a:rPr lang="en-CA" sz="1400" dirty="0">
                  <a:latin typeface="Arial" panose="020B0604020202020204" pitchFamily="34" charset="0"/>
                  <a:cs typeface="Arial" panose="020B0604020202020204" pitchFamily="34" charset="0"/>
                </a:rPr>
                <a:t>rug </a:t>
              </a:r>
              <a:r>
                <a:rPr lang="en-CA" sz="1400" u="sng" dirty="0">
                  <a:latin typeface="Arial" panose="020B0604020202020204" pitchFamily="34" charset="0"/>
                  <a:cs typeface="Arial" panose="020B0604020202020204" pitchFamily="34" charset="0"/>
                </a:rPr>
                <a:t>A</a:t>
              </a:r>
              <a:r>
                <a:rPr lang="en-CA" sz="1400" dirty="0">
                  <a:latin typeface="Arial" panose="020B0604020202020204" pitchFamily="34" charset="0"/>
                  <a:cs typeface="Arial" panose="020B0604020202020204" pitchFamily="34" charset="0"/>
                </a:rPr>
                <a:t>ntibody    </a:t>
              </a:r>
              <a:r>
                <a:rPr lang="en-CA" sz="1400" b="1" dirty="0">
                  <a:latin typeface="Arial" panose="020B0604020202020204" pitchFamily="34" charset="0"/>
                  <a:cs typeface="Arial" panose="020B0604020202020204" pitchFamily="34" charset="0"/>
                </a:rPr>
                <a:t>NADA</a:t>
              </a:r>
              <a:r>
                <a:rPr lang="en-CA" sz="1400" dirty="0">
                  <a:latin typeface="Arial" panose="020B0604020202020204" pitchFamily="34" charset="0"/>
                  <a:cs typeface="Arial" panose="020B0604020202020204" pitchFamily="34" charset="0"/>
                </a:rPr>
                <a:t> – </a:t>
              </a:r>
              <a:r>
                <a:rPr lang="en-CA" sz="1400" u="sng" dirty="0">
                  <a:latin typeface="Arial" panose="020B0604020202020204" pitchFamily="34" charset="0"/>
                  <a:cs typeface="Arial" panose="020B0604020202020204" pitchFamily="34" charset="0"/>
                </a:rPr>
                <a:t>N</a:t>
              </a:r>
              <a:r>
                <a:rPr lang="en-CA" sz="1400" dirty="0">
                  <a:latin typeface="Arial" panose="020B0604020202020204" pitchFamily="34" charset="0"/>
                  <a:cs typeface="Arial" panose="020B0604020202020204" pitchFamily="34" charset="0"/>
                </a:rPr>
                <a:t>eutralizing ADA    </a:t>
              </a:r>
              <a:r>
                <a:rPr lang="en-CA" sz="1400" b="1" dirty="0">
                  <a:latin typeface="Arial" panose="020B0604020202020204" pitchFamily="34" charset="0"/>
                  <a:cs typeface="Arial" panose="020B0604020202020204" pitchFamily="34" charset="0"/>
                </a:rPr>
                <a:t>NYR</a:t>
              </a:r>
              <a:r>
                <a:rPr lang="en-CA" sz="1400" dirty="0">
                  <a:latin typeface="Arial" panose="020B0604020202020204" pitchFamily="34" charset="0"/>
                  <a:cs typeface="Arial" panose="020B0604020202020204" pitchFamily="34" charset="0"/>
                </a:rPr>
                <a:t> – </a:t>
              </a:r>
              <a:r>
                <a:rPr lang="en-CA" sz="1400" u="sng" dirty="0">
                  <a:latin typeface="Arial" panose="020B0604020202020204" pitchFamily="34" charset="0"/>
                  <a:cs typeface="Arial" panose="020B0604020202020204" pitchFamily="34" charset="0"/>
                </a:rPr>
                <a:t>N</a:t>
              </a:r>
              <a:r>
                <a:rPr lang="en-CA" sz="1400" dirty="0">
                  <a:latin typeface="Arial" panose="020B0604020202020204" pitchFamily="34" charset="0"/>
                  <a:cs typeface="Arial" panose="020B0604020202020204" pitchFamily="34" charset="0"/>
                </a:rPr>
                <a:t>ot </a:t>
              </a:r>
              <a:r>
                <a:rPr lang="en-CA" sz="1400" u="sng" dirty="0">
                  <a:latin typeface="Arial" panose="020B0604020202020204" pitchFamily="34" charset="0"/>
                  <a:cs typeface="Arial" panose="020B0604020202020204" pitchFamily="34" charset="0"/>
                </a:rPr>
                <a:t>Y</a:t>
              </a:r>
              <a:r>
                <a:rPr lang="en-CA" sz="1400" dirty="0">
                  <a:latin typeface="Arial" panose="020B0604020202020204" pitchFamily="34" charset="0"/>
                  <a:cs typeface="Arial" panose="020B0604020202020204" pitchFamily="34" charset="0"/>
                </a:rPr>
                <a:t>et </a:t>
              </a:r>
              <a:r>
                <a:rPr lang="en-CA" sz="1400" u="sng" dirty="0">
                  <a:latin typeface="Arial" panose="020B0604020202020204" pitchFamily="34" charset="0"/>
                  <a:cs typeface="Arial" panose="020B0604020202020204" pitchFamily="34" charset="0"/>
                </a:rPr>
                <a:t>R</a:t>
              </a:r>
              <a:r>
                <a:rPr lang="en-CA" sz="1400" dirty="0">
                  <a:latin typeface="Arial" panose="020B0604020202020204" pitchFamily="34" charset="0"/>
                  <a:cs typeface="Arial" panose="020B0604020202020204" pitchFamily="34" charset="0"/>
                </a:rPr>
                <a:t>eported</a:t>
              </a:r>
              <a:endParaRPr lang="en-US" sz="1400" dirty="0">
                <a:latin typeface="Arial" panose="020B0604020202020204" pitchFamily="34" charset="0"/>
                <a:cs typeface="Arial" panose="020B0604020202020204" pitchFamily="34" charset="0"/>
              </a:endParaRPr>
            </a:p>
          </p:txBody>
        </p:sp>
        <p:cxnSp>
          <p:nvCxnSpPr>
            <p:cNvPr id="27" name="Straight Connector 26"/>
            <p:cNvCxnSpPr/>
            <p:nvPr/>
          </p:nvCxnSpPr>
          <p:spPr>
            <a:xfrm>
              <a:off x="2647384" y="5065941"/>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4799354" y="5475915"/>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022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065" y="1137752"/>
            <a:ext cx="11431010" cy="5374829"/>
          </a:xfrm>
        </p:spPr>
        <p:txBody>
          <a:bodyPr wrap="square">
            <a:noAutofit/>
          </a:bodyPr>
          <a:lstStyle/>
          <a:p>
            <a:pPr>
              <a:lnSpc>
                <a:spcPct val="112000"/>
              </a:lnSpc>
              <a:spcBef>
                <a:spcPts val="600"/>
              </a:spcBef>
            </a:pPr>
            <a:r>
              <a:rPr lang="en-CA" sz="2400" dirty="0"/>
              <a:t>Define biologic medications (Biologics)</a:t>
            </a:r>
          </a:p>
          <a:p>
            <a:pPr>
              <a:lnSpc>
                <a:spcPct val="112000"/>
              </a:lnSpc>
              <a:spcBef>
                <a:spcPts val="600"/>
              </a:spcBef>
            </a:pPr>
            <a:r>
              <a:rPr lang="en-CA" sz="2400" dirty="0"/>
              <a:t>Define </a:t>
            </a:r>
            <a:r>
              <a:rPr lang="en-CA" dirty="0"/>
              <a:t>b</a:t>
            </a:r>
            <a:r>
              <a:rPr lang="en-CA" sz="2400" dirty="0"/>
              <a:t>iosimilar medications (Biosimilars)</a:t>
            </a:r>
          </a:p>
          <a:p>
            <a:pPr>
              <a:lnSpc>
                <a:spcPct val="112000"/>
              </a:lnSpc>
              <a:spcBef>
                <a:spcPts val="600"/>
              </a:spcBef>
            </a:pPr>
            <a:r>
              <a:rPr lang="en-CA" dirty="0"/>
              <a:t>Describe</a:t>
            </a:r>
            <a:r>
              <a:rPr lang="en-CA" sz="2400" dirty="0"/>
              <a:t>: </a:t>
            </a:r>
          </a:p>
          <a:p>
            <a:pPr marL="969962" lvl="1" indent="-342900">
              <a:lnSpc>
                <a:spcPct val="112000"/>
              </a:lnSpc>
              <a:spcBef>
                <a:spcPts val="0"/>
              </a:spcBef>
            </a:pPr>
            <a:r>
              <a:rPr lang="en-CA" sz="2200" dirty="0"/>
              <a:t>How biologics and biosimilars are produced</a:t>
            </a:r>
          </a:p>
          <a:p>
            <a:pPr marL="969962" lvl="1" indent="-342900">
              <a:lnSpc>
                <a:spcPct val="112000"/>
              </a:lnSpc>
              <a:spcBef>
                <a:spcPts val="0"/>
              </a:spcBef>
            </a:pPr>
            <a:r>
              <a:rPr lang="en-US" sz="2200" dirty="0"/>
              <a:t>Why </a:t>
            </a:r>
            <a:r>
              <a:rPr lang="en-US" dirty="0"/>
              <a:t>there is </a:t>
            </a:r>
            <a:r>
              <a:rPr lang="en-US" sz="2200" dirty="0"/>
              <a:t>inherent variability within and between them</a:t>
            </a:r>
          </a:p>
          <a:p>
            <a:pPr marL="969962" lvl="1" indent="-342900">
              <a:lnSpc>
                <a:spcPct val="112000"/>
              </a:lnSpc>
              <a:spcBef>
                <a:spcPts val="0"/>
              </a:spcBef>
            </a:pPr>
            <a:r>
              <a:rPr lang="en-CA" sz="2200" dirty="0"/>
              <a:t>How they are comparable to each other</a:t>
            </a:r>
          </a:p>
          <a:p>
            <a:pPr>
              <a:lnSpc>
                <a:spcPct val="112000"/>
              </a:lnSpc>
              <a:spcBef>
                <a:spcPts val="600"/>
              </a:spcBef>
            </a:pPr>
            <a:r>
              <a:rPr lang="en-CA" dirty="0"/>
              <a:t>Explain</a:t>
            </a:r>
            <a:r>
              <a:rPr lang="en-CA" sz="2400" dirty="0"/>
              <a:t> the regulatory approval process with respect to:  </a:t>
            </a:r>
          </a:p>
          <a:p>
            <a:pPr marL="969962" lvl="1" indent="-342900">
              <a:lnSpc>
                <a:spcPct val="112000"/>
              </a:lnSpc>
              <a:spcBef>
                <a:spcPts val="0"/>
              </a:spcBef>
            </a:pPr>
            <a:r>
              <a:rPr lang="en-CA" sz="2200" dirty="0"/>
              <a:t>Efficacy, and</a:t>
            </a:r>
          </a:p>
          <a:p>
            <a:pPr marL="969962" lvl="1" indent="-342900">
              <a:lnSpc>
                <a:spcPct val="112000"/>
              </a:lnSpc>
              <a:spcBef>
                <a:spcPts val="0"/>
              </a:spcBef>
            </a:pPr>
            <a:r>
              <a:rPr lang="en-CA" sz="2200" dirty="0"/>
              <a:t>Safety (Immunogenicity)  </a:t>
            </a:r>
          </a:p>
          <a:p>
            <a:pPr>
              <a:lnSpc>
                <a:spcPct val="112000"/>
              </a:lnSpc>
              <a:spcBef>
                <a:spcPts val="600"/>
              </a:spcBef>
            </a:pPr>
            <a:r>
              <a:rPr lang="en-US" dirty="0"/>
              <a:t>State</a:t>
            </a:r>
            <a:r>
              <a:rPr lang="en-US" sz="2400" dirty="0"/>
              <a:t> the regulations around extrapolation in Canada</a:t>
            </a:r>
          </a:p>
          <a:p>
            <a:pPr>
              <a:lnSpc>
                <a:spcPct val="112000"/>
              </a:lnSpc>
              <a:spcBef>
                <a:spcPts val="600"/>
              </a:spcBef>
            </a:pPr>
            <a:r>
              <a:rPr lang="en-US" dirty="0"/>
              <a:t>Describe the implications to </a:t>
            </a:r>
            <a:r>
              <a:rPr lang="en-US" sz="2400" dirty="0"/>
              <a:t>your clinical practice in terms of: </a:t>
            </a:r>
          </a:p>
          <a:p>
            <a:pPr marL="969962" lvl="1" indent="-342900">
              <a:lnSpc>
                <a:spcPct val="112000"/>
              </a:lnSpc>
              <a:spcBef>
                <a:spcPts val="0"/>
              </a:spcBef>
            </a:pPr>
            <a:r>
              <a:rPr lang="en-US" sz="2200" dirty="0"/>
              <a:t>Extrapolation, switching, clinical operations, and pharmacovigilance </a:t>
            </a:r>
            <a:endParaRPr lang="en-CA" sz="2200" dirty="0"/>
          </a:p>
          <a:p>
            <a:endParaRPr lang="en-CA" sz="2400" dirty="0"/>
          </a:p>
        </p:txBody>
      </p:sp>
      <p:sp>
        <p:nvSpPr>
          <p:cNvPr id="4" name="Title 3"/>
          <p:cNvSpPr>
            <a:spLocks noGrp="1"/>
          </p:cNvSpPr>
          <p:nvPr>
            <p:ph type="title"/>
          </p:nvPr>
        </p:nvSpPr>
        <p:spPr/>
        <p:txBody>
          <a:bodyPr/>
          <a:lstStyle/>
          <a:p>
            <a:r>
              <a:rPr lang="en-US"/>
              <a:t>Learning Objectives</a:t>
            </a:r>
            <a:endParaRPr lang="en-CA"/>
          </a:p>
        </p:txBody>
      </p:sp>
    </p:spTree>
    <p:extLst>
      <p:ext uri="{BB962C8B-B14F-4D97-AF65-F5344CB8AC3E}">
        <p14:creationId xmlns:p14="http://schemas.microsoft.com/office/powerpoint/2010/main" val="3445699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12257" y="1718256"/>
            <a:ext cx="11567487" cy="4492539"/>
          </a:xfrm>
        </p:spPr>
        <p:txBody>
          <a:bodyPr vert="horz" lIns="91440" tIns="45720" rIns="91440" bIns="45720" rtlCol="0" anchor="t">
            <a:noAutofit/>
          </a:bodyPr>
          <a:lstStyle/>
          <a:p>
            <a:r>
              <a:rPr lang="en-CA" sz="2300" dirty="0">
                <a:latin typeface="Arial"/>
                <a:cs typeface="Arial"/>
              </a:rPr>
              <a:t>HC approves which indications can be listed on the official product monograph.</a:t>
            </a:r>
          </a:p>
          <a:p>
            <a:pPr lvl="1"/>
            <a:r>
              <a:rPr lang="en-CA" dirty="0">
                <a:latin typeface="Arial"/>
                <a:cs typeface="Arial"/>
              </a:rPr>
              <a:t>These are indications that the innovator has performed clinical studies for and has applied for the indication with HC.</a:t>
            </a:r>
          </a:p>
          <a:p>
            <a:pPr lvl="1"/>
            <a:r>
              <a:rPr lang="en-CA" dirty="0">
                <a:latin typeface="Arial"/>
                <a:cs typeface="Arial"/>
              </a:rPr>
              <a:t>Off-label use occurs as well i.e. the innovator did not apply for the indication to be added to the product monograph.</a:t>
            </a:r>
          </a:p>
          <a:p>
            <a:pPr>
              <a:spcBef>
                <a:spcPts val="1200"/>
              </a:spcBef>
            </a:pPr>
            <a:r>
              <a:rPr lang="en-CA" dirty="0">
                <a:latin typeface="Arial"/>
                <a:cs typeface="Arial"/>
              </a:rPr>
              <a:t>Extrapolation has been used with reference biologics.</a:t>
            </a:r>
          </a:p>
          <a:p>
            <a:pPr lvl="1"/>
            <a:r>
              <a:rPr lang="en-CA" dirty="0">
                <a:latin typeface="Arial"/>
                <a:cs typeface="Arial"/>
              </a:rPr>
              <a:t>Extrapolation occurs for a reference biologic when it makes significant changes to its production and all indications are applied to the new comparable product.</a:t>
            </a:r>
          </a:p>
          <a:p>
            <a:pPr lvl="1"/>
            <a:r>
              <a:rPr lang="en-CA" dirty="0">
                <a:latin typeface="Arial"/>
                <a:cs typeface="Arial"/>
              </a:rPr>
              <a:t>Subcutaneous formulations of </a:t>
            </a:r>
            <a:r>
              <a:rPr lang="en-CA" dirty="0" err="1">
                <a:latin typeface="Arial"/>
                <a:cs typeface="Arial"/>
              </a:rPr>
              <a:t>trastuzumab</a:t>
            </a:r>
            <a:r>
              <a:rPr lang="en-CA" dirty="0">
                <a:latin typeface="Arial"/>
                <a:cs typeface="Arial"/>
              </a:rPr>
              <a:t> applied for approval by Health Canada by submitting data for treatment of early breast cancer but indications for metastatic disease</a:t>
            </a:r>
            <a:r>
              <a:rPr lang="en-US" dirty="0">
                <a:latin typeface="Arial"/>
                <a:cs typeface="Arial"/>
              </a:rPr>
              <a:t> were extrapolated in the approval.</a:t>
            </a:r>
          </a:p>
          <a:p>
            <a:endParaRPr lang="en-US" dirty="0"/>
          </a:p>
        </p:txBody>
      </p:sp>
      <p:sp>
        <p:nvSpPr>
          <p:cNvPr id="4" name="Title 3"/>
          <p:cNvSpPr>
            <a:spLocks noGrp="1"/>
          </p:cNvSpPr>
          <p:nvPr>
            <p:ph type="title"/>
          </p:nvPr>
        </p:nvSpPr>
        <p:spPr/>
        <p:txBody>
          <a:bodyPr/>
          <a:lstStyle/>
          <a:p>
            <a:r>
              <a:rPr lang="en-CA"/>
              <a:t>Extrapolation</a:t>
            </a:r>
            <a:endParaRPr lang="en-US"/>
          </a:p>
        </p:txBody>
      </p:sp>
      <p:sp>
        <p:nvSpPr>
          <p:cNvPr id="7" name="Text Placeholder 6"/>
          <p:cNvSpPr>
            <a:spLocks noGrp="1"/>
          </p:cNvSpPr>
          <p:nvPr>
            <p:ph type="body" sz="quarter" idx="10"/>
          </p:nvPr>
        </p:nvSpPr>
        <p:spPr/>
        <p:txBody>
          <a:bodyPr/>
          <a:lstStyle/>
          <a:p>
            <a:r>
              <a:rPr lang="en-US" dirty="0">
                <a:latin typeface="Arial"/>
                <a:cs typeface="Arial"/>
              </a:rPr>
              <a:t>Health Canada (HC) – Guidance on Extrapolation</a:t>
            </a:r>
            <a:endParaRPr lang="en-CA" dirty="0">
              <a:latin typeface="Arial"/>
              <a:cs typeface="Arial"/>
            </a:endParaRPr>
          </a:p>
        </p:txBody>
      </p:sp>
      <p:graphicFrame>
        <p:nvGraphicFramePr>
          <p:cNvPr id="6" name="Diagram 5"/>
          <p:cNvGraphicFramePr/>
          <p:nvPr>
            <p:extLst>
              <p:ext uri="{D42A27DB-BD31-4B8C-83A1-F6EECF244321}">
                <p14:modId xmlns:p14="http://schemas.microsoft.com/office/powerpoint/2010/main" val="1264483255"/>
              </p:ext>
            </p:extLst>
          </p:nvPr>
        </p:nvGraphicFramePr>
        <p:xfrm>
          <a:off x="0" y="6509983"/>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3760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6064" y="1834410"/>
            <a:ext cx="11567487" cy="4122248"/>
          </a:xfrm>
        </p:spPr>
        <p:txBody>
          <a:bodyPr vert="horz" lIns="91440" tIns="45720" rIns="91440" bIns="45720" rtlCol="0" anchor="t">
            <a:normAutofit/>
          </a:bodyPr>
          <a:lstStyle/>
          <a:p>
            <a:r>
              <a:rPr lang="en-CA" dirty="0">
                <a:latin typeface="Arial"/>
                <a:cs typeface="Arial"/>
              </a:rPr>
              <a:t>HC can authorize the extrapolation of indications from a reference biologic to a biosimilar based on:</a:t>
            </a:r>
          </a:p>
          <a:p>
            <a:pPr lvl="1"/>
            <a:r>
              <a:rPr lang="en-US" dirty="0">
                <a:latin typeface="Arial"/>
                <a:cs typeface="Arial"/>
              </a:rPr>
              <a:t>Comparative structural, functional, non-clinical and clinical studies</a:t>
            </a:r>
          </a:p>
          <a:p>
            <a:pPr>
              <a:spcBef>
                <a:spcPts val="1200"/>
              </a:spcBef>
            </a:pPr>
            <a:r>
              <a:rPr lang="en-US" dirty="0">
                <a:latin typeface="Arial"/>
                <a:cs typeface="Arial"/>
              </a:rPr>
              <a:t>Approval of indications may be granted even if clinical studies are not conducted in each indication.</a:t>
            </a:r>
            <a:endParaRPr lang="en-US" dirty="0"/>
          </a:p>
          <a:p>
            <a:pPr>
              <a:spcBef>
                <a:spcPts val="1200"/>
              </a:spcBef>
            </a:pPr>
            <a:r>
              <a:rPr lang="en-CA" dirty="0">
                <a:latin typeface="Arial"/>
                <a:cs typeface="Arial"/>
              </a:rPr>
              <a:t>A biosimilar manufacturer cannot apply for an indication where there is a valid patent on the indication.</a:t>
            </a:r>
            <a:endParaRPr lang="en-CA" dirty="0"/>
          </a:p>
          <a:p>
            <a:pPr lvl="1"/>
            <a:r>
              <a:rPr lang="en-CA" dirty="0">
                <a:latin typeface="Arial"/>
                <a:cs typeface="Arial"/>
              </a:rPr>
              <a:t>Some patents on indications that were applied for by the innovator company may expire at different times.</a:t>
            </a:r>
            <a:endParaRPr lang="en-US" dirty="0">
              <a:latin typeface="Arial"/>
              <a:cs typeface="Arial"/>
            </a:endParaRPr>
          </a:p>
        </p:txBody>
      </p:sp>
      <p:sp>
        <p:nvSpPr>
          <p:cNvPr id="3" name="Title 2"/>
          <p:cNvSpPr>
            <a:spLocks noGrp="1"/>
          </p:cNvSpPr>
          <p:nvPr>
            <p:ph type="title"/>
          </p:nvPr>
        </p:nvSpPr>
        <p:spPr/>
        <p:txBody>
          <a:bodyPr/>
          <a:lstStyle/>
          <a:p>
            <a:r>
              <a:rPr lang="en-CA">
                <a:latin typeface="Arial"/>
                <a:cs typeface="Arial"/>
              </a:rPr>
              <a:t>Extrapolation</a:t>
            </a:r>
          </a:p>
        </p:txBody>
      </p:sp>
      <p:sp>
        <p:nvSpPr>
          <p:cNvPr id="7" name="Text Placeholder 6"/>
          <p:cNvSpPr>
            <a:spLocks noGrp="1"/>
          </p:cNvSpPr>
          <p:nvPr>
            <p:ph type="body" sz="quarter" idx="10"/>
          </p:nvPr>
        </p:nvSpPr>
        <p:spPr/>
        <p:txBody>
          <a:bodyPr/>
          <a:lstStyle/>
          <a:p>
            <a:r>
              <a:rPr lang="en-US" dirty="0">
                <a:latin typeface="Arial"/>
                <a:cs typeface="Arial"/>
              </a:rPr>
              <a:t>Health Canada (HC) – Guidance on Extrapolation</a:t>
            </a:r>
            <a:endParaRPr lang="en-CA" dirty="0">
              <a:latin typeface="Arial"/>
              <a:cs typeface="Arial"/>
            </a:endParaRPr>
          </a:p>
        </p:txBody>
      </p:sp>
      <p:sp>
        <p:nvSpPr>
          <p:cNvPr id="6" name="Rectangle 5"/>
          <p:cNvSpPr/>
          <p:nvPr/>
        </p:nvSpPr>
        <p:spPr>
          <a:xfrm>
            <a:off x="306064" y="5872719"/>
            <a:ext cx="6177863" cy="461665"/>
          </a:xfrm>
          <a:prstGeom prst="rect">
            <a:avLst/>
          </a:prstGeom>
        </p:spPr>
        <p:txBody>
          <a:bodyPr wrap="square">
            <a:spAutoFit/>
          </a:bodyPr>
          <a:lstStyle/>
          <a:p>
            <a:r>
              <a:rPr lang="en-US" sz="800">
                <a:latin typeface="Arial"/>
                <a:cs typeface="Calibri"/>
              </a:rPr>
              <a:t>Canada.  Health Canada. Guidance Document: Information and submission requirements for biosimilar biologic drugs.  2016. Available from: </a:t>
            </a:r>
            <a:r>
              <a:rPr lang="en-US" sz="800">
                <a:latin typeface="Arial"/>
                <a:cs typeface="Calibri"/>
                <a:hlinkClick r:id="rId3"/>
              </a:rPr>
              <a:t>https://www.canada.ca/en/health-canada/services/drugs-health-products/biologics-radiopharmaceuticals-genetic-therapies/applications-submissions/guidance-documents/information-submission-requirements-biosimilar-biologic-drugs.html</a:t>
            </a:r>
            <a:endParaRPr lang="en-US" sz="800">
              <a:latin typeface="Arial"/>
              <a:cs typeface="Calibri"/>
            </a:endParaRPr>
          </a:p>
        </p:txBody>
      </p:sp>
      <p:graphicFrame>
        <p:nvGraphicFramePr>
          <p:cNvPr id="8" name="Diagram 7"/>
          <p:cNvGraphicFramePr/>
          <p:nvPr>
            <p:extLst>
              <p:ext uri="{D42A27DB-BD31-4B8C-83A1-F6EECF244321}">
                <p14:modId xmlns:p14="http://schemas.microsoft.com/office/powerpoint/2010/main" val="3141878687"/>
              </p:ext>
            </p:extLst>
          </p:nvPr>
        </p:nvGraphicFramePr>
        <p:xfrm>
          <a:off x="0" y="6509983"/>
          <a:ext cx="12192000" cy="348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8218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61182517"/>
              </p:ext>
            </p:extLst>
          </p:nvPr>
        </p:nvGraphicFramePr>
        <p:xfrm>
          <a:off x="472440" y="1771646"/>
          <a:ext cx="11247120" cy="1483360"/>
        </p:xfrm>
        <a:graphic>
          <a:graphicData uri="http://schemas.openxmlformats.org/drawingml/2006/table">
            <a:tbl>
              <a:tblPr firstRow="1" bandRow="1">
                <a:tableStyleId>{5940675A-B579-460E-94D1-54222C63F5DA}</a:tableStyleId>
              </a:tblPr>
              <a:tblGrid>
                <a:gridCol w="1729298">
                  <a:extLst>
                    <a:ext uri="{9D8B030D-6E8A-4147-A177-3AD203B41FA5}">
                      <a16:colId xmlns:a16="http://schemas.microsoft.com/office/drawing/2014/main" val="3547255019"/>
                    </a:ext>
                  </a:extLst>
                </a:gridCol>
                <a:gridCol w="4758911">
                  <a:extLst>
                    <a:ext uri="{9D8B030D-6E8A-4147-A177-3AD203B41FA5}">
                      <a16:colId xmlns:a16="http://schemas.microsoft.com/office/drawing/2014/main" val="3899326326"/>
                    </a:ext>
                  </a:extLst>
                </a:gridCol>
                <a:gridCol w="4758911">
                  <a:extLst>
                    <a:ext uri="{9D8B030D-6E8A-4147-A177-3AD203B41FA5}">
                      <a16:colId xmlns:a16="http://schemas.microsoft.com/office/drawing/2014/main" val="2036804333"/>
                    </a:ext>
                  </a:extLst>
                </a:gridCol>
              </a:tblGrid>
              <a:tr h="370840">
                <a:tc>
                  <a:txBody>
                    <a:bodyPr/>
                    <a:lstStyle/>
                    <a:p>
                      <a:endParaRPr lang="en-US" sz="180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CA" sz="1800" b="1" err="1">
                          <a:latin typeface="Arial" panose="020B0604020202020204" pitchFamily="34" charset="0"/>
                          <a:cs typeface="Arial" panose="020B0604020202020204" pitchFamily="34" charset="0"/>
                        </a:rPr>
                        <a:t>Truxima</a:t>
                      </a:r>
                      <a:endParaRPr lang="en-US" sz="1800" b="1">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CA" sz="1800" b="1" err="1">
                          <a:latin typeface="Arial" panose="020B0604020202020204" pitchFamily="34" charset="0"/>
                          <a:cs typeface="Arial" panose="020B0604020202020204" pitchFamily="34" charset="0"/>
                        </a:rPr>
                        <a:t>Rixathon</a:t>
                      </a:r>
                      <a:endParaRPr lang="en-US" sz="1800" b="1">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3120839225"/>
                  </a:ext>
                </a:extLst>
              </a:tr>
              <a:tr h="370840">
                <a:tc>
                  <a:txBody>
                    <a:bodyPr/>
                    <a:lstStyle/>
                    <a:p>
                      <a:r>
                        <a:rPr lang="en-CA" sz="1700">
                          <a:latin typeface="Arial" panose="020B0604020202020204" pitchFamily="34" charset="0"/>
                          <a:cs typeface="Arial" panose="020B0604020202020204" pitchFamily="34" charset="0"/>
                        </a:rPr>
                        <a:t>Lymphoma</a:t>
                      </a:r>
                      <a:endParaRPr lang="en-US" sz="170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CA" sz="1700">
                          <a:latin typeface="Arial" panose="020B0604020202020204" pitchFamily="34" charset="0"/>
                          <a:cs typeface="Arial" panose="020B0604020202020204" pitchFamily="34" charset="0"/>
                        </a:rPr>
                        <a:t>Non-inferior – approved indication (CA, EU)</a:t>
                      </a:r>
                      <a:endParaRPr lang="en-US" sz="170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CA" sz="1700">
                          <a:latin typeface="Arial" panose="020B0604020202020204" pitchFamily="34" charset="0"/>
                          <a:cs typeface="Arial" panose="020B0604020202020204" pitchFamily="34" charset="0"/>
                        </a:rPr>
                        <a:t>Equivalent – approved indication (EU)</a:t>
                      </a:r>
                      <a:endParaRPr lang="en-US" sz="170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205516700"/>
                  </a:ext>
                </a:extLst>
              </a:tr>
              <a:tr h="370840">
                <a:tc>
                  <a:txBody>
                    <a:bodyPr/>
                    <a:lstStyle/>
                    <a:p>
                      <a:r>
                        <a:rPr lang="en-CA" sz="1700">
                          <a:latin typeface="Arial" panose="020B0604020202020204" pitchFamily="34" charset="0"/>
                          <a:cs typeface="Arial" panose="020B0604020202020204" pitchFamily="34" charset="0"/>
                        </a:rPr>
                        <a:t>RA</a:t>
                      </a:r>
                      <a:endParaRPr lang="en-US" sz="170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CA" sz="1700">
                          <a:latin typeface="Arial" panose="020B0604020202020204" pitchFamily="34" charset="0"/>
                          <a:cs typeface="Arial" panose="020B0604020202020204" pitchFamily="34" charset="0"/>
                        </a:rPr>
                        <a:t>Equivalent – approved indication (CA, EU)</a:t>
                      </a:r>
                      <a:endParaRPr lang="en-US" sz="170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700">
                          <a:latin typeface="Arial" panose="020B0604020202020204" pitchFamily="34" charset="0"/>
                          <a:cs typeface="Arial" panose="020B0604020202020204" pitchFamily="34" charset="0"/>
                        </a:rPr>
                        <a:t>Non-inferior – approved indication</a:t>
                      </a:r>
                      <a:r>
                        <a:rPr lang="en-US" sz="1700" baseline="0">
                          <a:latin typeface="Arial" panose="020B0604020202020204" pitchFamily="34" charset="0"/>
                          <a:cs typeface="Arial" panose="020B0604020202020204" pitchFamily="34" charset="0"/>
                        </a:rPr>
                        <a:t> (EU)</a:t>
                      </a:r>
                      <a:endParaRPr lang="en-US" sz="170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609798785"/>
                  </a:ext>
                </a:extLst>
              </a:tr>
              <a:tr h="370840">
                <a:tc>
                  <a:txBody>
                    <a:bodyPr/>
                    <a:lstStyle/>
                    <a:p>
                      <a:r>
                        <a:rPr lang="en-CA" sz="1700">
                          <a:latin typeface="Arial" panose="020B0604020202020204" pitchFamily="34" charset="0"/>
                          <a:cs typeface="Arial" panose="020B0604020202020204" pitchFamily="34" charset="0"/>
                        </a:rPr>
                        <a:t>CLL</a:t>
                      </a:r>
                      <a:endParaRPr lang="en-US" sz="170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r>
                        <a:rPr lang="en-CA" sz="1700">
                          <a:latin typeface="Arial" panose="020B0604020202020204" pitchFamily="34" charset="0"/>
                          <a:cs typeface="Arial" panose="020B0604020202020204" pitchFamily="34" charset="0"/>
                        </a:rPr>
                        <a:t>Not studied – approved indication (CA, EU)</a:t>
                      </a:r>
                      <a:endParaRPr lang="en-US" sz="170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r>
                        <a:rPr lang="en-CA" sz="1700">
                          <a:latin typeface="Arial" panose="020B0604020202020204" pitchFamily="34" charset="0"/>
                          <a:cs typeface="Arial" panose="020B0604020202020204" pitchFamily="34" charset="0"/>
                        </a:rPr>
                        <a:t>Not studied – approved indication (EU)</a:t>
                      </a:r>
                      <a:endParaRPr lang="en-US" sz="170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4105218033"/>
                  </a:ext>
                </a:extLst>
              </a:tr>
            </a:tbl>
          </a:graphicData>
        </a:graphic>
      </p:graphicFrame>
      <p:sp>
        <p:nvSpPr>
          <p:cNvPr id="3" name="Title 2"/>
          <p:cNvSpPr>
            <a:spLocks noGrp="1"/>
          </p:cNvSpPr>
          <p:nvPr>
            <p:ph type="title"/>
          </p:nvPr>
        </p:nvSpPr>
        <p:spPr/>
        <p:txBody>
          <a:bodyPr/>
          <a:lstStyle/>
          <a:p>
            <a:r>
              <a:rPr lang="en-CA"/>
              <a:t>Extrapolation</a:t>
            </a:r>
            <a:endParaRPr lang="en-US"/>
          </a:p>
        </p:txBody>
      </p:sp>
      <p:sp>
        <p:nvSpPr>
          <p:cNvPr id="8" name="Text Placeholder 7"/>
          <p:cNvSpPr>
            <a:spLocks noGrp="1"/>
          </p:cNvSpPr>
          <p:nvPr>
            <p:ph type="body" sz="quarter" idx="10"/>
          </p:nvPr>
        </p:nvSpPr>
        <p:spPr>
          <a:xfrm>
            <a:off x="306065" y="1075340"/>
            <a:ext cx="11567486" cy="412644"/>
          </a:xfrm>
        </p:spPr>
        <p:txBody>
          <a:bodyPr/>
          <a:lstStyle/>
          <a:p>
            <a:r>
              <a:rPr lang="en-CA"/>
              <a:t>Rituximab Indications in Canada and the EU</a:t>
            </a:r>
            <a:endParaRPr lang="en-CA">
              <a:latin typeface="Arial"/>
              <a:cs typeface="Arial"/>
            </a:endParaRPr>
          </a:p>
        </p:txBody>
      </p:sp>
      <p:graphicFrame>
        <p:nvGraphicFramePr>
          <p:cNvPr id="6" name="Diagram 5"/>
          <p:cNvGraphicFramePr/>
          <p:nvPr>
            <p:extLst>
              <p:ext uri="{D42A27DB-BD31-4B8C-83A1-F6EECF244321}">
                <p14:modId xmlns:p14="http://schemas.microsoft.com/office/powerpoint/2010/main" val="3141878687"/>
              </p:ext>
            </p:extLst>
          </p:nvPr>
        </p:nvGraphicFramePr>
        <p:xfrm>
          <a:off x="0" y="6509983"/>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55441" y="3945435"/>
            <a:ext cx="11566847" cy="2099293"/>
          </a:xfrm>
          <a:prstGeom prst="rect">
            <a:avLst/>
          </a:prstGeom>
          <a:noFill/>
        </p:spPr>
        <p:txBody>
          <a:bodyPr wrap="square" rtlCol="0">
            <a:spAutoFit/>
          </a:bodyPr>
          <a:lstStyle/>
          <a:p>
            <a:r>
              <a:rPr lang="en-CA" sz="2300" dirty="0">
                <a:latin typeface="Arial" panose="020B0604020202020204" pitchFamily="34" charset="0"/>
                <a:cs typeface="Arial" panose="020B0604020202020204" pitchFamily="34" charset="0"/>
              </a:rPr>
              <a:t>Not all indications are required to be studied when </a:t>
            </a:r>
            <a:r>
              <a:rPr lang="en-CA" sz="2300" u="sng" dirty="0">
                <a:latin typeface="Arial" panose="020B0604020202020204" pitchFamily="34" charset="0"/>
                <a:cs typeface="Arial" panose="020B0604020202020204" pitchFamily="34" charset="0"/>
              </a:rPr>
              <a:t>extrapolation is scientifically feasible</a:t>
            </a:r>
            <a:r>
              <a:rPr lang="en-CA" sz="2300" dirty="0">
                <a:latin typeface="Arial" panose="020B0604020202020204" pitchFamily="34" charset="0"/>
                <a:cs typeface="Arial" panose="020B0604020202020204" pitchFamily="34" charset="0"/>
              </a:rPr>
              <a:t>.</a:t>
            </a:r>
          </a:p>
          <a:p>
            <a:pPr marL="571500" lvl="1" indent="-285750">
              <a:lnSpc>
                <a:spcPct val="112000"/>
              </a:lnSpc>
              <a:spcBef>
                <a:spcPts val="800"/>
              </a:spcBef>
              <a:buFont typeface="Arial" panose="020B0604020202020204" pitchFamily="34" charset="0"/>
              <a:buChar char="•"/>
            </a:pPr>
            <a:r>
              <a:rPr lang="en-CA" sz="2100" dirty="0">
                <a:latin typeface="Arial" panose="020B0604020202020204" pitchFamily="34" charset="0"/>
                <a:cs typeface="Arial" panose="020B0604020202020204" pitchFamily="34" charset="0"/>
              </a:rPr>
              <a:t>In the table above, equivalence and non-inferiority studies were conducted for </a:t>
            </a:r>
            <a:r>
              <a:rPr lang="en-CA" sz="2100" dirty="0" err="1">
                <a:latin typeface="Arial" panose="020B0604020202020204" pitchFamily="34" charset="0"/>
                <a:cs typeface="Arial" panose="020B0604020202020204" pitchFamily="34" charset="0"/>
              </a:rPr>
              <a:t>Truxima</a:t>
            </a:r>
            <a:r>
              <a:rPr lang="en-CA" sz="2100" dirty="0">
                <a:latin typeface="Arial" panose="020B0604020202020204" pitchFamily="34" charset="0"/>
                <a:cs typeface="Arial" panose="020B0604020202020204" pitchFamily="34" charset="0"/>
              </a:rPr>
              <a:t> and </a:t>
            </a:r>
            <a:r>
              <a:rPr lang="en-CA" sz="2100" dirty="0" err="1">
                <a:latin typeface="Arial" panose="020B0604020202020204" pitchFamily="34" charset="0"/>
                <a:cs typeface="Arial" panose="020B0604020202020204" pitchFamily="34" charset="0"/>
              </a:rPr>
              <a:t>Rixathon</a:t>
            </a:r>
            <a:r>
              <a:rPr lang="en-CA" sz="2100" dirty="0">
                <a:latin typeface="Arial" panose="020B0604020202020204" pitchFamily="34" charset="0"/>
                <a:cs typeface="Arial" panose="020B0604020202020204" pitchFamily="34" charset="0"/>
              </a:rPr>
              <a:t> </a:t>
            </a:r>
            <a:r>
              <a:rPr lang="en-CA" sz="2100" dirty="0" err="1">
                <a:latin typeface="Arial" panose="020B0604020202020204" pitchFamily="34" charset="0"/>
                <a:cs typeface="Arial" panose="020B0604020202020204" pitchFamily="34" charset="0"/>
              </a:rPr>
              <a:t>biosimilars</a:t>
            </a:r>
            <a:r>
              <a:rPr lang="en-CA" sz="2100" dirty="0">
                <a:latin typeface="Arial" panose="020B0604020202020204" pitchFamily="34" charset="0"/>
                <a:cs typeface="Arial" panose="020B0604020202020204" pitchFamily="34" charset="0"/>
              </a:rPr>
              <a:t> in lymphoma and RA indications. Both </a:t>
            </a:r>
            <a:r>
              <a:rPr lang="en-CA" sz="2100" dirty="0" err="1">
                <a:latin typeface="Arial" panose="020B0604020202020204" pitchFamily="34" charset="0"/>
                <a:cs typeface="Arial" panose="020B0604020202020204" pitchFamily="34" charset="0"/>
              </a:rPr>
              <a:t>biosimilars</a:t>
            </a:r>
            <a:r>
              <a:rPr lang="en-CA" sz="2100" dirty="0">
                <a:latin typeface="Arial" panose="020B0604020202020204" pitchFamily="34" charset="0"/>
                <a:cs typeface="Arial" panose="020B0604020202020204" pitchFamily="34" charset="0"/>
              </a:rPr>
              <a:t> were approved. </a:t>
            </a:r>
          </a:p>
          <a:p>
            <a:pPr marL="571500" lvl="1" indent="-285750">
              <a:lnSpc>
                <a:spcPct val="112000"/>
              </a:lnSpc>
              <a:spcBef>
                <a:spcPts val="800"/>
              </a:spcBef>
              <a:buFont typeface="Arial" panose="020B0604020202020204" pitchFamily="34" charset="0"/>
              <a:buChar char="•"/>
            </a:pPr>
            <a:r>
              <a:rPr lang="en-CA" sz="2100" dirty="0" err="1">
                <a:latin typeface="Arial" panose="020B0604020202020204" pitchFamily="34" charset="0"/>
                <a:cs typeface="Arial" panose="020B0604020202020204" pitchFamily="34" charset="0"/>
              </a:rPr>
              <a:t>Truxima</a:t>
            </a:r>
            <a:r>
              <a:rPr lang="en-CA" sz="2100" dirty="0">
                <a:latin typeface="Arial" panose="020B0604020202020204" pitchFamily="34" charset="0"/>
                <a:cs typeface="Arial" panose="020B0604020202020204" pitchFamily="34" charset="0"/>
              </a:rPr>
              <a:t> and </a:t>
            </a:r>
            <a:r>
              <a:rPr lang="en-CA" sz="2100" dirty="0" err="1">
                <a:latin typeface="Arial" panose="020B0604020202020204" pitchFamily="34" charset="0"/>
                <a:cs typeface="Arial" panose="020B0604020202020204" pitchFamily="34" charset="0"/>
              </a:rPr>
              <a:t>Rixathon</a:t>
            </a:r>
            <a:r>
              <a:rPr lang="en-CA" sz="2100" dirty="0">
                <a:latin typeface="Arial" panose="020B0604020202020204" pitchFamily="34" charset="0"/>
                <a:cs typeface="Arial" panose="020B0604020202020204" pitchFamily="34" charset="0"/>
              </a:rPr>
              <a:t> were not studied in CLL but were extrapolated and approved for this indication. </a:t>
            </a:r>
          </a:p>
        </p:txBody>
      </p:sp>
      <p:grpSp>
        <p:nvGrpSpPr>
          <p:cNvPr id="4" name="Group 3"/>
          <p:cNvGrpSpPr/>
          <p:nvPr/>
        </p:nvGrpSpPr>
        <p:grpSpPr>
          <a:xfrm>
            <a:off x="355441" y="3422873"/>
            <a:ext cx="5518627" cy="307777"/>
            <a:chOff x="355441" y="3422873"/>
            <a:chExt cx="5518627" cy="307777"/>
          </a:xfrm>
        </p:grpSpPr>
        <p:sp>
          <p:nvSpPr>
            <p:cNvPr id="9" name="TextBox 8"/>
            <p:cNvSpPr txBox="1"/>
            <p:nvPr/>
          </p:nvSpPr>
          <p:spPr>
            <a:xfrm>
              <a:off x="355441" y="3422873"/>
              <a:ext cx="5518627" cy="307777"/>
            </a:xfrm>
            <a:prstGeom prst="rect">
              <a:avLst/>
            </a:prstGeom>
            <a:noFill/>
          </p:spPr>
          <p:txBody>
            <a:bodyPr wrap="none" rtlCol="0">
              <a:spAutoFit/>
            </a:bodyPr>
            <a:lstStyle/>
            <a:p>
              <a:r>
                <a:rPr lang="en-CA" sz="1400" b="1">
                  <a:latin typeface="Arial" panose="020B0604020202020204" pitchFamily="34" charset="0"/>
                  <a:cs typeface="Arial" panose="020B0604020202020204" pitchFamily="34" charset="0"/>
                </a:rPr>
                <a:t>CLL </a:t>
              </a:r>
              <a:r>
                <a:rPr lang="en-CA" sz="1400">
                  <a:latin typeface="Arial" panose="020B0604020202020204" pitchFamily="34" charset="0"/>
                  <a:cs typeface="Arial" panose="020B0604020202020204" pitchFamily="34" charset="0"/>
                </a:rPr>
                <a:t>– </a:t>
              </a:r>
              <a:r>
                <a:rPr lang="en-CA" sz="1400" u="sng">
                  <a:latin typeface="Arial" panose="020B0604020202020204" pitchFamily="34" charset="0"/>
                  <a:cs typeface="Arial" panose="020B0604020202020204" pitchFamily="34" charset="0"/>
                </a:rPr>
                <a:t>C</a:t>
              </a:r>
              <a:r>
                <a:rPr lang="en-CA" sz="1400">
                  <a:latin typeface="Arial" panose="020B0604020202020204" pitchFamily="34" charset="0"/>
                  <a:cs typeface="Arial" panose="020B0604020202020204" pitchFamily="34" charset="0"/>
                </a:rPr>
                <a:t>hronic </a:t>
              </a:r>
              <a:r>
                <a:rPr lang="en-CA" sz="1400" u="sng">
                  <a:latin typeface="Arial" panose="020B0604020202020204" pitchFamily="34" charset="0"/>
                  <a:cs typeface="Arial" panose="020B0604020202020204" pitchFamily="34" charset="0"/>
                </a:rPr>
                <a:t>L</a:t>
              </a:r>
              <a:r>
                <a:rPr lang="en-CA" sz="1400">
                  <a:latin typeface="Arial" panose="020B0604020202020204" pitchFamily="34" charset="0"/>
                  <a:cs typeface="Arial" panose="020B0604020202020204" pitchFamily="34" charset="0"/>
                </a:rPr>
                <a:t>ymphocytic </a:t>
              </a:r>
              <a:r>
                <a:rPr lang="en-CA" sz="1400" u="sng">
                  <a:latin typeface="Arial" panose="020B0604020202020204" pitchFamily="34" charset="0"/>
                  <a:cs typeface="Arial" panose="020B0604020202020204" pitchFamily="34" charset="0"/>
                </a:rPr>
                <a:t>L</a:t>
              </a:r>
              <a:r>
                <a:rPr lang="en-CA" sz="1400">
                  <a:latin typeface="Arial" panose="020B0604020202020204" pitchFamily="34" charset="0"/>
                  <a:cs typeface="Arial" panose="020B0604020202020204" pitchFamily="34" charset="0"/>
                </a:rPr>
                <a:t>eukemia    </a:t>
              </a:r>
              <a:r>
                <a:rPr lang="en-CA" sz="1400" b="1">
                  <a:latin typeface="Arial" panose="020B0604020202020204" pitchFamily="34" charset="0"/>
                  <a:cs typeface="Arial" panose="020B0604020202020204" pitchFamily="34" charset="0"/>
                </a:rPr>
                <a:t>RA</a:t>
              </a:r>
              <a:r>
                <a:rPr lang="en-CA" sz="1400">
                  <a:latin typeface="Arial" panose="020B0604020202020204" pitchFamily="34" charset="0"/>
                  <a:cs typeface="Arial" panose="020B0604020202020204" pitchFamily="34" charset="0"/>
                </a:rPr>
                <a:t> - </a:t>
              </a:r>
              <a:r>
                <a:rPr lang="en-CA" sz="1400" u="sng">
                  <a:latin typeface="Arial" panose="020B0604020202020204" pitchFamily="34" charset="0"/>
                  <a:cs typeface="Arial" panose="020B0604020202020204" pitchFamily="34" charset="0"/>
                </a:rPr>
                <a:t>R</a:t>
              </a:r>
              <a:r>
                <a:rPr lang="en-CA" sz="1400">
                  <a:latin typeface="Arial" panose="020B0604020202020204" pitchFamily="34" charset="0"/>
                  <a:cs typeface="Arial" panose="020B0604020202020204" pitchFamily="34" charset="0"/>
                </a:rPr>
                <a:t>heumatoid </a:t>
              </a:r>
              <a:r>
                <a:rPr lang="en-CA" sz="1400" u="sng">
                  <a:latin typeface="Arial" panose="020B0604020202020204" pitchFamily="34" charset="0"/>
                  <a:cs typeface="Arial" panose="020B0604020202020204" pitchFamily="34" charset="0"/>
                </a:rPr>
                <a:t>A</a:t>
              </a:r>
              <a:r>
                <a:rPr lang="en-CA" sz="1400">
                  <a:latin typeface="Arial" panose="020B0604020202020204" pitchFamily="34" charset="0"/>
                  <a:cs typeface="Arial" panose="020B0604020202020204" pitchFamily="34" charset="0"/>
                </a:rPr>
                <a:t>rthritis  </a:t>
              </a:r>
              <a:endParaRPr lang="en-US" sz="1400">
                <a:latin typeface="Arial" panose="020B0604020202020204" pitchFamily="34" charset="0"/>
                <a:cs typeface="Arial" panose="020B0604020202020204" pitchFamily="34" charset="0"/>
              </a:endParaRPr>
            </a:p>
          </p:txBody>
        </p:sp>
        <p:cxnSp>
          <p:nvCxnSpPr>
            <p:cNvPr id="11" name="Straight Connector 10"/>
            <p:cNvCxnSpPr/>
            <p:nvPr/>
          </p:nvCxnSpPr>
          <p:spPr>
            <a:xfrm>
              <a:off x="3545150" y="3453890"/>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6827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064" y="1698985"/>
            <a:ext cx="11567487" cy="4819825"/>
          </a:xfrm>
        </p:spPr>
        <p:txBody>
          <a:bodyPr>
            <a:noAutofit/>
          </a:bodyPr>
          <a:lstStyle/>
          <a:p>
            <a:r>
              <a:rPr lang="en-US" dirty="0"/>
              <a:t>National Working Groups have been convened to address two major work streams, </a:t>
            </a:r>
            <a:r>
              <a:rPr lang="en-US" u="sng" dirty="0"/>
              <a:t>clinical operations</a:t>
            </a:r>
            <a:r>
              <a:rPr lang="en-US" dirty="0"/>
              <a:t> and </a:t>
            </a:r>
            <a:r>
              <a:rPr lang="en-US" u="sng" dirty="0"/>
              <a:t>education</a:t>
            </a:r>
            <a:r>
              <a:rPr lang="en-US" dirty="0"/>
              <a:t>. Stakeholders are: </a:t>
            </a:r>
          </a:p>
          <a:p>
            <a:pPr lvl="1">
              <a:spcBef>
                <a:spcPts val="600"/>
              </a:spcBef>
            </a:pPr>
            <a:r>
              <a:rPr lang="en-US" sz="2100" dirty="0"/>
              <a:t>Evaluating the clinical process flow (drug procurement to administration) to ensure ease of implementation of biosimilars.</a:t>
            </a:r>
            <a:endParaRPr lang="en-US" sz="2100" strike="sngStrike" dirty="0"/>
          </a:p>
          <a:p>
            <a:pPr lvl="1"/>
            <a:r>
              <a:rPr lang="en-CA" sz="2100" dirty="0"/>
              <a:t>Developing a position statement noting best practices (e.g. ISMP risk-mitigation strategies) to guide biosimilar implementation across Canada. </a:t>
            </a:r>
          </a:p>
          <a:p>
            <a:pPr lvl="1"/>
            <a:r>
              <a:rPr lang="en-US" sz="2100" dirty="0"/>
              <a:t>Developing resources to raise awareness and educate clinicians and patients on biosimilars.</a:t>
            </a:r>
          </a:p>
          <a:p>
            <a:pPr>
              <a:spcBef>
                <a:spcPts val="1200"/>
              </a:spcBef>
            </a:pPr>
            <a:r>
              <a:rPr lang="en-US" dirty="0"/>
              <a:t>Implications for Clinicians </a:t>
            </a:r>
          </a:p>
          <a:p>
            <a:pPr lvl="1"/>
            <a:r>
              <a:rPr lang="en-US" sz="2100" dirty="0"/>
              <a:t>Modified prescribing practices </a:t>
            </a:r>
          </a:p>
          <a:p>
            <a:pPr lvl="1"/>
            <a:r>
              <a:rPr lang="en-US" sz="2100" dirty="0"/>
              <a:t>Accessible resources for clinicians and patients for informed clinician-patient conversation</a:t>
            </a:r>
          </a:p>
          <a:p>
            <a:pPr marL="0" indent="0">
              <a:buNone/>
            </a:pPr>
            <a:endParaRPr lang="en-CA" dirty="0"/>
          </a:p>
        </p:txBody>
      </p:sp>
      <p:sp>
        <p:nvSpPr>
          <p:cNvPr id="2" name="Title 1"/>
          <p:cNvSpPr>
            <a:spLocks noGrp="1"/>
          </p:cNvSpPr>
          <p:nvPr>
            <p:ph type="title"/>
          </p:nvPr>
        </p:nvSpPr>
        <p:spPr/>
        <p:txBody>
          <a:bodyPr/>
          <a:lstStyle/>
          <a:p>
            <a:r>
              <a:rPr lang="en-US"/>
              <a:t>What does this mean for my Clinical Practice?</a:t>
            </a:r>
            <a:endParaRPr lang="en-CA"/>
          </a:p>
        </p:txBody>
      </p:sp>
      <p:sp>
        <p:nvSpPr>
          <p:cNvPr id="6" name="Text Placeholder 5"/>
          <p:cNvSpPr>
            <a:spLocks noGrp="1"/>
          </p:cNvSpPr>
          <p:nvPr>
            <p:ph type="body" sz="quarter" idx="10"/>
          </p:nvPr>
        </p:nvSpPr>
        <p:spPr>
          <a:xfrm>
            <a:off x="306065" y="988734"/>
            <a:ext cx="11567486" cy="412644"/>
          </a:xfrm>
        </p:spPr>
        <p:txBody>
          <a:bodyPr/>
          <a:lstStyle/>
          <a:p>
            <a:r>
              <a:rPr lang="en-US"/>
              <a:t>Clinical Operations and Education </a:t>
            </a:r>
            <a:endParaRPr lang="en-CA"/>
          </a:p>
        </p:txBody>
      </p:sp>
      <p:graphicFrame>
        <p:nvGraphicFramePr>
          <p:cNvPr id="5" name="Diagram 4"/>
          <p:cNvGraphicFramePr/>
          <p:nvPr>
            <p:extLst>
              <p:ext uri="{D42A27DB-BD31-4B8C-83A1-F6EECF244321}">
                <p14:modId xmlns:p14="http://schemas.microsoft.com/office/powerpoint/2010/main" val="1384834195"/>
              </p:ext>
            </p:extLst>
          </p:nvPr>
        </p:nvGraphicFramePr>
        <p:xfrm>
          <a:off x="0" y="6509983"/>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977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064" y="1761601"/>
            <a:ext cx="11567487" cy="3779189"/>
          </a:xfrm>
        </p:spPr>
        <p:txBody>
          <a:bodyPr vert="horz" lIns="91440" tIns="45720" rIns="91440" bIns="45720" rtlCol="0" anchor="t">
            <a:noAutofit/>
          </a:bodyPr>
          <a:lstStyle/>
          <a:p>
            <a:pPr>
              <a:spcBef>
                <a:spcPts val="1200"/>
              </a:spcBef>
            </a:pPr>
            <a:r>
              <a:rPr lang="en-CA" dirty="0"/>
              <a:t>As with all approved medications, biosimilar manufacturers must track the safety of their product (post-NOC* surveillance).</a:t>
            </a:r>
          </a:p>
          <a:p>
            <a:pPr lvl="1"/>
            <a:r>
              <a:rPr lang="en-CA" dirty="0"/>
              <a:t>Includes class-specific safety information</a:t>
            </a:r>
          </a:p>
          <a:p>
            <a:pPr>
              <a:spcBef>
                <a:spcPts val="1200"/>
              </a:spcBef>
            </a:pPr>
            <a:r>
              <a:rPr lang="en-CA" dirty="0"/>
              <a:t>Pharmacovigilance with biosimilars will occur in the same manner as with all reference biologics.</a:t>
            </a:r>
          </a:p>
          <a:p>
            <a:pPr>
              <a:spcBef>
                <a:spcPts val="1200"/>
              </a:spcBef>
            </a:pPr>
            <a:r>
              <a:rPr lang="en-CA" dirty="0">
                <a:latin typeface="Arial"/>
                <a:cs typeface="Arial"/>
              </a:rPr>
              <a:t>Immunogenicity will only be included in the post-NOC surveillance if there are concerns raised prior to approval or if there is insufficient information </a:t>
            </a:r>
            <a:r>
              <a:rPr lang="en-CA" dirty="0" smtClean="0">
                <a:latin typeface="Arial"/>
                <a:cs typeface="Arial"/>
              </a:rPr>
              <a:t>available.</a:t>
            </a:r>
            <a:endParaRPr lang="en-CA" dirty="0"/>
          </a:p>
          <a:p>
            <a:pPr>
              <a:spcBef>
                <a:spcPts val="1200"/>
              </a:spcBef>
            </a:pPr>
            <a:r>
              <a:rPr lang="en-CA" dirty="0"/>
              <a:t>Biosimilar manufacturers may also apply for more indications post-NOC</a:t>
            </a:r>
            <a:r>
              <a:rPr lang="en-CA" dirty="0" smtClean="0"/>
              <a:t>.</a:t>
            </a:r>
            <a:endParaRPr lang="en-CA" dirty="0">
              <a:latin typeface="Arial"/>
              <a:cs typeface="Arial"/>
            </a:endParaRPr>
          </a:p>
        </p:txBody>
      </p:sp>
      <p:sp>
        <p:nvSpPr>
          <p:cNvPr id="2" name="Title 1"/>
          <p:cNvSpPr>
            <a:spLocks noGrp="1"/>
          </p:cNvSpPr>
          <p:nvPr>
            <p:ph type="title"/>
          </p:nvPr>
        </p:nvSpPr>
        <p:spPr/>
        <p:txBody>
          <a:bodyPr/>
          <a:lstStyle/>
          <a:p>
            <a:r>
              <a:rPr lang="en-US"/>
              <a:t>What does this mean for my Clinical Practice?</a:t>
            </a:r>
          </a:p>
        </p:txBody>
      </p:sp>
      <p:sp>
        <p:nvSpPr>
          <p:cNvPr id="6" name="Text Placeholder 5"/>
          <p:cNvSpPr>
            <a:spLocks noGrp="1"/>
          </p:cNvSpPr>
          <p:nvPr>
            <p:ph type="body" sz="quarter" idx="10"/>
          </p:nvPr>
        </p:nvSpPr>
        <p:spPr/>
        <p:txBody>
          <a:bodyPr/>
          <a:lstStyle/>
          <a:p>
            <a:r>
              <a:rPr lang="en-US" dirty="0"/>
              <a:t>What happens post-NOC? </a:t>
            </a:r>
            <a:endParaRPr lang="en-CA" dirty="0"/>
          </a:p>
        </p:txBody>
      </p:sp>
      <p:graphicFrame>
        <p:nvGraphicFramePr>
          <p:cNvPr id="5" name="Diagram 4"/>
          <p:cNvGraphicFramePr/>
          <p:nvPr>
            <p:extLst>
              <p:ext uri="{D42A27DB-BD31-4B8C-83A1-F6EECF244321}">
                <p14:modId xmlns:p14="http://schemas.microsoft.com/office/powerpoint/2010/main" val="1384834195"/>
              </p:ext>
            </p:extLst>
          </p:nvPr>
        </p:nvGraphicFramePr>
        <p:xfrm>
          <a:off x="0" y="6509983"/>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22988" y="5848755"/>
            <a:ext cx="11327663"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*NOC </a:t>
            </a:r>
            <a:r>
              <a:rPr lang="en-US" sz="1200" dirty="0">
                <a:latin typeface="Arial" panose="020B0604020202020204" pitchFamily="34" charset="0"/>
                <a:cs typeface="Arial" panose="020B0604020202020204" pitchFamily="34" charset="0"/>
              </a:rPr>
              <a:t>(</a:t>
            </a:r>
            <a:r>
              <a:rPr lang="en-US" sz="1200" u="sng" dirty="0">
                <a:latin typeface="Arial" panose="020B0604020202020204" pitchFamily="34" charset="0"/>
                <a:cs typeface="Arial" panose="020B0604020202020204" pitchFamily="34" charset="0"/>
              </a:rPr>
              <a:t>N</a:t>
            </a:r>
            <a:r>
              <a:rPr lang="en-US" sz="1200" dirty="0">
                <a:latin typeface="Arial" panose="020B0604020202020204" pitchFamily="34" charset="0"/>
                <a:cs typeface="Arial" panose="020B0604020202020204" pitchFamily="34" charset="0"/>
              </a:rPr>
              <a:t>otice </a:t>
            </a:r>
            <a:r>
              <a:rPr lang="en-US" sz="1200" u="sng" dirty="0">
                <a:latin typeface="Arial" panose="020B0604020202020204" pitchFamily="34" charset="0"/>
                <a:cs typeface="Arial" panose="020B0604020202020204" pitchFamily="34" charset="0"/>
              </a:rPr>
              <a:t>o</a:t>
            </a:r>
            <a:r>
              <a:rPr lang="en-US" sz="1200" dirty="0">
                <a:latin typeface="Arial" panose="020B0604020202020204" pitchFamily="34" charset="0"/>
                <a:cs typeface="Arial" panose="020B0604020202020204" pitchFamily="34" charset="0"/>
              </a:rPr>
              <a:t>f </a:t>
            </a:r>
            <a:r>
              <a:rPr lang="en-US" sz="1200" u="sng" dirty="0">
                <a:latin typeface="Arial" panose="020B0604020202020204" pitchFamily="34" charset="0"/>
                <a:cs typeface="Arial" panose="020B0604020202020204" pitchFamily="34" charset="0"/>
              </a:rPr>
              <a:t>C</a:t>
            </a:r>
            <a:r>
              <a:rPr lang="en-US" sz="1200" dirty="0">
                <a:latin typeface="Arial" panose="020B0604020202020204" pitchFamily="34" charset="0"/>
                <a:cs typeface="Arial" panose="020B0604020202020204" pitchFamily="34" charset="0"/>
              </a:rPr>
              <a:t>ompliance) – is issued to a manufacturer for a new drug indicating compliance with the Food and Drug Regulations.</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3900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064" y="1984636"/>
            <a:ext cx="11567487" cy="4012403"/>
          </a:xfrm>
        </p:spPr>
        <p:txBody>
          <a:bodyPr>
            <a:noAutofit/>
          </a:bodyPr>
          <a:lstStyle/>
          <a:p>
            <a:pPr>
              <a:lnSpc>
                <a:spcPct val="122000"/>
              </a:lnSpc>
              <a:spcBef>
                <a:spcPts val="1800"/>
              </a:spcBef>
            </a:pPr>
            <a:r>
              <a:rPr lang="en-US" dirty="0"/>
              <a:t>Health Canada has decided that biologic drugs, including </a:t>
            </a:r>
            <a:r>
              <a:rPr lang="en-US" dirty="0" err="1"/>
              <a:t>biosimilars</a:t>
            </a:r>
            <a:r>
              <a:rPr lang="en-US" dirty="0"/>
              <a:t>, will be identified by their unique brand name and non-proprietary (common) name, without the addition of a product-specific suffix.</a:t>
            </a:r>
          </a:p>
          <a:p>
            <a:pPr>
              <a:lnSpc>
                <a:spcPct val="122000"/>
              </a:lnSpc>
              <a:spcBef>
                <a:spcPts val="1800"/>
              </a:spcBef>
            </a:pPr>
            <a:r>
              <a:rPr lang="en-US" dirty="0"/>
              <a:t>Both the brand name and non-proprietary name should be used throughout the medication use process so that biologics that share the same non-proprietary name can be distinguished by their unique brand names.</a:t>
            </a:r>
          </a:p>
          <a:p>
            <a:pPr>
              <a:lnSpc>
                <a:spcPct val="122000"/>
              </a:lnSpc>
              <a:spcBef>
                <a:spcPts val="1800"/>
              </a:spcBef>
            </a:pPr>
            <a:r>
              <a:rPr lang="en-CA" dirty="0"/>
              <a:t>There will continue to be unique DIN’s for biologics and </a:t>
            </a:r>
            <a:r>
              <a:rPr lang="en-CA" dirty="0" err="1"/>
              <a:t>biosimilars</a:t>
            </a:r>
            <a:r>
              <a:rPr lang="en-CA" dirty="0"/>
              <a:t>.</a:t>
            </a:r>
            <a:endParaRPr lang="en-US" dirty="0"/>
          </a:p>
        </p:txBody>
      </p:sp>
      <p:sp>
        <p:nvSpPr>
          <p:cNvPr id="2" name="Title 1"/>
          <p:cNvSpPr>
            <a:spLocks noGrp="1"/>
          </p:cNvSpPr>
          <p:nvPr>
            <p:ph type="title"/>
          </p:nvPr>
        </p:nvSpPr>
        <p:spPr/>
        <p:txBody>
          <a:bodyPr/>
          <a:lstStyle/>
          <a:p>
            <a:r>
              <a:rPr lang="en-US"/>
              <a:t>What does this mean for my Clinical Practice?</a:t>
            </a:r>
          </a:p>
        </p:txBody>
      </p:sp>
      <p:sp>
        <p:nvSpPr>
          <p:cNvPr id="4" name="Text Placeholder 3"/>
          <p:cNvSpPr>
            <a:spLocks noGrp="1"/>
          </p:cNvSpPr>
          <p:nvPr>
            <p:ph type="body" sz="quarter" idx="10"/>
          </p:nvPr>
        </p:nvSpPr>
        <p:spPr/>
        <p:txBody>
          <a:bodyPr/>
          <a:lstStyle/>
          <a:p>
            <a:r>
              <a:rPr lang="en-US"/>
              <a:t>Naming Convention for Biosimilars</a:t>
            </a:r>
            <a:endParaRPr lang="en-CA"/>
          </a:p>
        </p:txBody>
      </p:sp>
      <p:graphicFrame>
        <p:nvGraphicFramePr>
          <p:cNvPr id="5" name="Diagram 4"/>
          <p:cNvGraphicFramePr/>
          <p:nvPr>
            <p:extLst>
              <p:ext uri="{D42A27DB-BD31-4B8C-83A1-F6EECF244321}">
                <p14:modId xmlns:p14="http://schemas.microsoft.com/office/powerpoint/2010/main" val="1384834195"/>
              </p:ext>
            </p:extLst>
          </p:nvPr>
        </p:nvGraphicFramePr>
        <p:xfrm>
          <a:off x="0" y="6509983"/>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4024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Decisions regarding switching and extrapolation of indications will be made by Canadian jurisdictions. </a:t>
            </a:r>
          </a:p>
          <a:p>
            <a:pPr lvl="1"/>
            <a:r>
              <a:rPr lang="en-US" dirty="0"/>
              <a:t>Expert committees are being engaged to help inform these decisions. </a:t>
            </a:r>
          </a:p>
          <a:p>
            <a:pPr>
              <a:spcBef>
                <a:spcPts val="1800"/>
              </a:spcBef>
            </a:pPr>
            <a:r>
              <a:rPr lang="en-US" dirty="0"/>
              <a:t>Public funding decisions for </a:t>
            </a:r>
            <a:r>
              <a:rPr lang="en-CA" dirty="0"/>
              <a:t>on-label and off-label </a:t>
            </a:r>
            <a:r>
              <a:rPr lang="en-US" dirty="0"/>
              <a:t>indications will also be made by jurisdictions.</a:t>
            </a:r>
            <a:endParaRPr lang="en-CA" dirty="0"/>
          </a:p>
          <a:p>
            <a:pPr>
              <a:spcBef>
                <a:spcPts val="1800"/>
              </a:spcBef>
            </a:pPr>
            <a:r>
              <a:rPr lang="en-CA" dirty="0"/>
              <a:t>Nearly all Canadian jurisdictions fund off-label indications for reference biologics.</a:t>
            </a:r>
          </a:p>
          <a:p>
            <a:pPr lvl="1"/>
            <a:r>
              <a:rPr lang="en-CA" dirty="0"/>
              <a:t>E.g. bevacizumab is funded in cervical cancer but has not been Health Canada-approved for that indication.</a:t>
            </a:r>
            <a:endParaRPr lang="en-US" dirty="0"/>
          </a:p>
          <a:p>
            <a:pPr lvl="2"/>
            <a:endParaRPr lang="en-US" dirty="0"/>
          </a:p>
        </p:txBody>
      </p:sp>
      <p:sp>
        <p:nvSpPr>
          <p:cNvPr id="2" name="Title 1"/>
          <p:cNvSpPr>
            <a:spLocks noGrp="1"/>
          </p:cNvSpPr>
          <p:nvPr>
            <p:ph type="title"/>
          </p:nvPr>
        </p:nvSpPr>
        <p:spPr/>
        <p:txBody>
          <a:bodyPr/>
          <a:lstStyle/>
          <a:p>
            <a:r>
              <a:rPr lang="en-US"/>
              <a:t>What does this mean for my Clinical Practice?</a:t>
            </a:r>
          </a:p>
        </p:txBody>
      </p:sp>
      <p:sp>
        <p:nvSpPr>
          <p:cNvPr id="4" name="Text Placeholder 3"/>
          <p:cNvSpPr>
            <a:spLocks noGrp="1"/>
          </p:cNvSpPr>
          <p:nvPr>
            <p:ph type="body" sz="quarter" idx="10"/>
          </p:nvPr>
        </p:nvSpPr>
        <p:spPr/>
        <p:txBody>
          <a:bodyPr/>
          <a:lstStyle/>
          <a:p>
            <a:r>
              <a:rPr lang="en-US"/>
              <a:t>Switching, Extrapolation and Funding  </a:t>
            </a:r>
            <a:endParaRPr lang="en-CA"/>
          </a:p>
        </p:txBody>
      </p:sp>
      <p:graphicFrame>
        <p:nvGraphicFramePr>
          <p:cNvPr id="5" name="Diagram 4"/>
          <p:cNvGraphicFramePr/>
          <p:nvPr>
            <p:extLst>
              <p:ext uri="{D42A27DB-BD31-4B8C-83A1-F6EECF244321}">
                <p14:modId xmlns:p14="http://schemas.microsoft.com/office/powerpoint/2010/main" val="3232755116"/>
              </p:ext>
            </p:extLst>
          </p:nvPr>
        </p:nvGraphicFramePr>
        <p:xfrm>
          <a:off x="0" y="6509983"/>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4675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6065" y="1381718"/>
            <a:ext cx="11567487" cy="5054660"/>
          </a:xfrm>
        </p:spPr>
        <p:txBody>
          <a:bodyPr>
            <a:noAutofit/>
          </a:bodyPr>
          <a:lstStyle/>
          <a:p>
            <a:pPr>
              <a:spcBef>
                <a:spcPts val="2400"/>
              </a:spcBef>
            </a:pPr>
            <a:r>
              <a:rPr lang="en-CA" dirty="0"/>
              <a:t>Biologic medications are complex molecules with natural variability that are made inside living cells.</a:t>
            </a:r>
          </a:p>
          <a:p>
            <a:pPr>
              <a:spcBef>
                <a:spcPts val="2400"/>
              </a:spcBef>
            </a:pPr>
            <a:r>
              <a:rPr lang="en-CA" dirty="0"/>
              <a:t>Biosimilars are biologic medications that are highly similar to a reference biologic.</a:t>
            </a:r>
          </a:p>
          <a:p>
            <a:pPr>
              <a:spcBef>
                <a:spcPts val="2400"/>
              </a:spcBef>
            </a:pPr>
            <a:r>
              <a:rPr lang="en-CA" dirty="0"/>
              <a:t>Biologics and </a:t>
            </a:r>
            <a:r>
              <a:rPr lang="en-CA" dirty="0" err="1"/>
              <a:t>biosimilars</a:t>
            </a:r>
            <a:r>
              <a:rPr lang="en-CA" dirty="0"/>
              <a:t> are manufactured under the same international guidance for maintaining the comparability of the product.</a:t>
            </a:r>
          </a:p>
          <a:p>
            <a:pPr>
              <a:spcBef>
                <a:spcPts val="2400"/>
              </a:spcBef>
            </a:pPr>
            <a:r>
              <a:rPr lang="en-CA" dirty="0"/>
              <a:t>Biosimilars approved by Health Canada are safe and effective with no clinically meaningful differences from the reference biologic.</a:t>
            </a:r>
          </a:p>
          <a:p>
            <a:pPr>
              <a:spcBef>
                <a:spcPts val="2400"/>
              </a:spcBef>
            </a:pPr>
            <a:r>
              <a:rPr lang="en-CA" dirty="0"/>
              <a:t>Extrapolation of indications occurs with both reference biologics and </a:t>
            </a:r>
            <a:r>
              <a:rPr lang="en-CA" dirty="0" err="1"/>
              <a:t>biosimilars</a:t>
            </a:r>
            <a:r>
              <a:rPr lang="en-CA" sz="2450" dirty="0"/>
              <a:t>.</a:t>
            </a:r>
          </a:p>
        </p:txBody>
      </p:sp>
      <p:sp>
        <p:nvSpPr>
          <p:cNvPr id="3" name="Title 2"/>
          <p:cNvSpPr>
            <a:spLocks noGrp="1"/>
          </p:cNvSpPr>
          <p:nvPr>
            <p:ph type="title"/>
          </p:nvPr>
        </p:nvSpPr>
        <p:spPr/>
        <p:txBody>
          <a:bodyPr/>
          <a:lstStyle/>
          <a:p>
            <a:r>
              <a:rPr lang="en-CA"/>
              <a:t>Key Takeaways</a:t>
            </a:r>
            <a:endParaRPr lang="en-US"/>
          </a:p>
        </p:txBody>
      </p:sp>
    </p:spTree>
    <p:extLst>
      <p:ext uri="{BB962C8B-B14F-4D97-AF65-F5344CB8AC3E}">
        <p14:creationId xmlns:p14="http://schemas.microsoft.com/office/powerpoint/2010/main" val="34376141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6064" y="3554074"/>
            <a:ext cx="11567487" cy="1243183"/>
          </a:xfrm>
        </p:spPr>
        <p:txBody>
          <a:bodyPr>
            <a:normAutofit/>
          </a:bodyPr>
          <a:lstStyle/>
          <a:p>
            <a:pPr marL="0" indent="0">
              <a:buNone/>
            </a:pPr>
            <a:r>
              <a:rPr lang="en-US" dirty="0">
                <a:hlinkClick r:id="rId3"/>
              </a:rPr>
              <a:t>https://www.cancercareontario.ca/en/programs/provincial-drug-reimbursement/oncology-biosimilars-initiative</a:t>
            </a:r>
            <a:endParaRPr lang="en-US" dirty="0"/>
          </a:p>
        </p:txBody>
      </p:sp>
      <p:sp>
        <p:nvSpPr>
          <p:cNvPr id="3" name="Title 2"/>
          <p:cNvSpPr>
            <a:spLocks noGrp="1"/>
          </p:cNvSpPr>
          <p:nvPr>
            <p:ph type="title"/>
          </p:nvPr>
        </p:nvSpPr>
        <p:spPr/>
        <p:txBody>
          <a:bodyPr/>
          <a:lstStyle/>
          <a:p>
            <a:r>
              <a:rPr lang="en-US" sz="3200"/>
              <a:t>Further Information</a:t>
            </a:r>
          </a:p>
        </p:txBody>
      </p:sp>
      <p:sp>
        <p:nvSpPr>
          <p:cNvPr id="4" name="Text Placeholder 3"/>
          <p:cNvSpPr>
            <a:spLocks noGrp="1"/>
          </p:cNvSpPr>
          <p:nvPr>
            <p:ph type="body" sz="quarter" idx="10"/>
          </p:nvPr>
        </p:nvSpPr>
        <p:spPr>
          <a:xfrm>
            <a:off x="306065" y="1670653"/>
            <a:ext cx="11567486" cy="1644047"/>
          </a:xfrm>
        </p:spPr>
        <p:txBody>
          <a:bodyPr/>
          <a:lstStyle/>
          <a:p>
            <a:pPr>
              <a:lnSpc>
                <a:spcPct val="112000"/>
              </a:lnSpc>
              <a:spcBef>
                <a:spcPts val="600"/>
              </a:spcBef>
            </a:pPr>
            <a:r>
              <a:rPr lang="en-CA" sz="2400" b="0" dirty="0"/>
              <a:t>The impact of </a:t>
            </a:r>
            <a:r>
              <a:rPr lang="en-CA" sz="2400" b="0" dirty="0" err="1"/>
              <a:t>biosimilars</a:t>
            </a:r>
            <a:r>
              <a:rPr lang="en-CA" sz="2400" b="0" dirty="0"/>
              <a:t> on oncology clinical practice is being evaluated across Canada by the pan-Canadian Oncology Biosimilars Initiative.</a:t>
            </a:r>
            <a:r>
              <a:rPr lang="en-US" sz="2400" b="0" dirty="0"/>
              <a:t> For further information on this, click on the link below: </a:t>
            </a:r>
          </a:p>
        </p:txBody>
      </p:sp>
      <p:sp>
        <p:nvSpPr>
          <p:cNvPr id="5" name="Rectangle 4"/>
          <p:cNvSpPr/>
          <p:nvPr/>
        </p:nvSpPr>
        <p:spPr>
          <a:xfrm>
            <a:off x="306064" y="5187434"/>
            <a:ext cx="7495000"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or search for biosimilars at www.cancercareontario.ca</a:t>
            </a:r>
          </a:p>
        </p:txBody>
      </p:sp>
    </p:spTree>
    <p:extLst>
      <p:ext uri="{BB962C8B-B14F-4D97-AF65-F5344CB8AC3E}">
        <p14:creationId xmlns:p14="http://schemas.microsoft.com/office/powerpoint/2010/main" val="646828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495" y="1885913"/>
            <a:ext cx="11431010" cy="3378808"/>
          </a:xfrm>
        </p:spPr>
        <p:txBody>
          <a:bodyPr wrap="square">
            <a:noAutofit/>
          </a:bodyPr>
          <a:lstStyle/>
          <a:p>
            <a:pPr marL="0" indent="0">
              <a:buNone/>
            </a:pPr>
            <a:r>
              <a:rPr lang="en-CA" dirty="0"/>
              <a:t>The pan-Canadian Oncology Biosimilars Initiative (</a:t>
            </a:r>
            <a:r>
              <a:rPr lang="en-CA" dirty="0" err="1"/>
              <a:t>pCOBI</a:t>
            </a:r>
            <a:r>
              <a:rPr lang="en-CA" dirty="0"/>
              <a:t>) is a joint initiative of the pan-Canadian Pharmaceutical Alliance (</a:t>
            </a:r>
            <a:r>
              <a:rPr lang="en-CA" dirty="0" err="1"/>
              <a:t>pCPA</a:t>
            </a:r>
            <a:r>
              <a:rPr lang="en-CA" dirty="0"/>
              <a:t>) and managed by Cancer Care Ontario (CCO) on behalf of all provincial cancer agencies. </a:t>
            </a:r>
          </a:p>
          <a:p>
            <a:pPr marL="0" indent="0">
              <a:spcBef>
                <a:spcPts val="4800"/>
              </a:spcBef>
              <a:buNone/>
            </a:pPr>
            <a:r>
              <a:rPr lang="en-CA" dirty="0"/>
              <a:t>The </a:t>
            </a:r>
            <a:r>
              <a:rPr lang="en-CA" dirty="0" err="1"/>
              <a:t>pCPA</a:t>
            </a:r>
            <a:r>
              <a:rPr lang="en-CA" dirty="0"/>
              <a:t> is an alliance of all 13 Canadian provinces and territories, including three federal drug plans that collaborate to negotiate for brand name and generic drugs to achieve greater value for publicly funded drug programs and patients. </a:t>
            </a:r>
          </a:p>
          <a:p>
            <a:pPr marL="0" indent="0">
              <a:buNone/>
            </a:pPr>
            <a:endParaRPr lang="en-CA" dirty="0"/>
          </a:p>
        </p:txBody>
      </p:sp>
      <p:sp>
        <p:nvSpPr>
          <p:cNvPr id="4" name="Title 3"/>
          <p:cNvSpPr>
            <a:spLocks noGrp="1"/>
          </p:cNvSpPr>
          <p:nvPr>
            <p:ph type="title"/>
          </p:nvPr>
        </p:nvSpPr>
        <p:spPr/>
        <p:txBody>
          <a:bodyPr/>
          <a:lstStyle/>
          <a:p>
            <a:r>
              <a:rPr lang="en-US" dirty="0"/>
              <a:t>Pan-Canadian Oncology Biosimilars Initiative</a:t>
            </a:r>
            <a:endParaRPr lang="en-CA" dirty="0"/>
          </a:p>
        </p:txBody>
      </p:sp>
      <p:pic>
        <p:nvPicPr>
          <p:cNvPr id="34" name="Picture 33"/>
          <p:cNvPicPr>
            <a:picLocks noChangeAspect="1"/>
          </p:cNvPicPr>
          <p:nvPr/>
        </p:nvPicPr>
        <p:blipFill>
          <a:blip r:embed="rId3"/>
          <a:stretch>
            <a:fillRect/>
          </a:stretch>
        </p:blipFill>
        <p:spPr>
          <a:xfrm>
            <a:off x="380495" y="6066235"/>
            <a:ext cx="3750178" cy="535395"/>
          </a:xfrm>
          <a:prstGeom prst="rect">
            <a:avLst/>
          </a:prstGeom>
        </p:spPr>
      </p:pic>
      <p:pic>
        <p:nvPicPr>
          <p:cNvPr id="35" name="Picture 34"/>
          <p:cNvPicPr>
            <a:picLocks noChangeAspect="1"/>
          </p:cNvPicPr>
          <p:nvPr/>
        </p:nvPicPr>
        <p:blipFill>
          <a:blip r:embed="rId4"/>
          <a:stretch>
            <a:fillRect/>
          </a:stretch>
        </p:blipFill>
        <p:spPr>
          <a:xfrm>
            <a:off x="9671235" y="5983967"/>
            <a:ext cx="2112560" cy="644510"/>
          </a:xfrm>
          <a:prstGeom prst="rect">
            <a:avLst/>
          </a:prstGeom>
        </p:spPr>
      </p:pic>
    </p:spTree>
    <p:extLst>
      <p:ext uri="{BB962C8B-B14F-4D97-AF65-F5344CB8AC3E}">
        <p14:creationId xmlns:p14="http://schemas.microsoft.com/office/powerpoint/2010/main" val="2853289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6745EC-B713-EE40-9FEA-BA3F80D35FDC}"/>
              </a:ext>
            </a:extLst>
          </p:cNvPr>
          <p:cNvSpPr>
            <a:spLocks noGrp="1"/>
          </p:cNvSpPr>
          <p:nvPr>
            <p:ph idx="1"/>
          </p:nvPr>
        </p:nvSpPr>
        <p:spPr>
          <a:xfrm>
            <a:off x="306064" y="1178936"/>
            <a:ext cx="11567487" cy="2964247"/>
          </a:xfrm>
        </p:spPr>
        <p:txBody>
          <a:bodyPr>
            <a:noAutofit/>
          </a:bodyPr>
          <a:lstStyle/>
          <a:p>
            <a:pPr>
              <a:lnSpc>
                <a:spcPct val="112000"/>
              </a:lnSpc>
              <a:spcBef>
                <a:spcPts val="600"/>
              </a:spcBef>
            </a:pPr>
            <a:r>
              <a:rPr lang="en-US" dirty="0"/>
              <a:t>A biologic is a complex protein molecule created inside a </a:t>
            </a:r>
            <a:r>
              <a:rPr lang="en-US" u="sng" dirty="0"/>
              <a:t>living cell or system</a:t>
            </a:r>
            <a:r>
              <a:rPr lang="en-US" dirty="0"/>
              <a:t>. </a:t>
            </a:r>
          </a:p>
          <a:p>
            <a:pPr>
              <a:lnSpc>
                <a:spcPct val="112000"/>
              </a:lnSpc>
              <a:spcBef>
                <a:spcPts val="600"/>
              </a:spcBef>
            </a:pPr>
            <a:r>
              <a:rPr lang="en-US" dirty="0"/>
              <a:t>This living cell (or system) can be a </a:t>
            </a:r>
            <a:r>
              <a:rPr lang="en-CA" dirty="0"/>
              <a:t>human/mammalian body, a bacterial cell or a cell line from a mammal.</a:t>
            </a:r>
          </a:p>
          <a:p>
            <a:r>
              <a:rPr lang="en-US" dirty="0"/>
              <a:t>These living cells (or systems) can produce the exact same </a:t>
            </a:r>
            <a:r>
              <a:rPr lang="en-US" u="sng" dirty="0"/>
              <a:t>protein</a:t>
            </a:r>
            <a:r>
              <a:rPr lang="en-US" dirty="0"/>
              <a:t> (exact amino acid sequence) and higher level structures. </a:t>
            </a:r>
          </a:p>
          <a:p>
            <a:pPr>
              <a:spcBef>
                <a:spcPts val="1200"/>
              </a:spcBef>
            </a:pPr>
            <a:r>
              <a:rPr lang="en-US" dirty="0"/>
              <a:t>Biologics help to treat diseases and medical conditions, including:  </a:t>
            </a:r>
            <a:endParaRPr lang="en-CA" dirty="0"/>
          </a:p>
          <a:p>
            <a:endParaRPr lang="en-CA" dirty="0"/>
          </a:p>
        </p:txBody>
      </p:sp>
      <p:sp>
        <p:nvSpPr>
          <p:cNvPr id="2" name="Title 1">
            <a:extLst>
              <a:ext uri="{FF2B5EF4-FFF2-40B4-BE49-F238E27FC236}">
                <a16:creationId xmlns:a16="http://schemas.microsoft.com/office/drawing/2014/main" id="{1022EA77-7F1B-2B48-92E8-1D727C2CE8E1}"/>
              </a:ext>
            </a:extLst>
          </p:cNvPr>
          <p:cNvSpPr>
            <a:spLocks noGrp="1"/>
          </p:cNvSpPr>
          <p:nvPr>
            <p:ph type="title"/>
          </p:nvPr>
        </p:nvSpPr>
        <p:spPr/>
        <p:txBody>
          <a:bodyPr/>
          <a:lstStyle/>
          <a:p>
            <a:r>
              <a:rPr lang="en-US"/>
              <a:t>What are Biologics?</a:t>
            </a:r>
          </a:p>
        </p:txBody>
      </p:sp>
      <p:graphicFrame>
        <p:nvGraphicFramePr>
          <p:cNvPr id="9" name="Diagram 8"/>
          <p:cNvGraphicFramePr/>
          <p:nvPr>
            <p:extLst>
              <p:ext uri="{D42A27DB-BD31-4B8C-83A1-F6EECF244321}">
                <p14:modId xmlns:p14="http://schemas.microsoft.com/office/powerpoint/2010/main" val="1628952662"/>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Lst>
          </a:blip>
          <a:stretch>
            <a:fillRect/>
          </a:stretch>
        </p:blipFill>
        <p:spPr>
          <a:xfrm>
            <a:off x="753257" y="4216731"/>
            <a:ext cx="10685486" cy="1920240"/>
          </a:xfrm>
          <a:prstGeom prst="rect">
            <a:avLst/>
          </a:prstGeom>
        </p:spPr>
      </p:pic>
      <p:sp>
        <p:nvSpPr>
          <p:cNvPr id="8" name="Rectangle 7"/>
          <p:cNvSpPr/>
          <p:nvPr/>
        </p:nvSpPr>
        <p:spPr>
          <a:xfrm>
            <a:off x="286187" y="6205681"/>
            <a:ext cx="10910576" cy="230832"/>
          </a:xfrm>
          <a:prstGeom prst="rect">
            <a:avLst/>
          </a:prstGeom>
        </p:spPr>
        <p:txBody>
          <a:bodyPr wrap="square">
            <a:spAutoFit/>
          </a:bodyPr>
          <a:lstStyle/>
          <a:p>
            <a:r>
              <a:rPr lang="en-US" sz="900" b="1" dirty="0">
                <a:latin typeface="Arial" panose="020B0604020202020204" pitchFamily="34" charset="0"/>
                <a:cs typeface="Arial" panose="020B0604020202020204" pitchFamily="34" charset="0"/>
              </a:rPr>
              <a:t>Image</a:t>
            </a:r>
            <a:r>
              <a:rPr lang="en-US" sz="900" b="1">
                <a:latin typeface="Arial" panose="020B0604020202020204" pitchFamily="34" charset="0"/>
                <a:cs typeface="Arial" panose="020B0604020202020204" pitchFamily="34" charset="0"/>
              </a:rPr>
              <a:t>:</a:t>
            </a:r>
            <a:r>
              <a:rPr lang="en-US" sz="900">
                <a:latin typeface="Arial" panose="020B0604020202020204" pitchFamily="34" charset="0"/>
                <a:cs typeface="Arial" panose="020B0604020202020204" pitchFamily="34" charset="0"/>
              </a:rPr>
              <a:t> IGBA. Communication on Biosimilar Medicines. Chap. 1: The Era of Biological Medicines. Available from: </a:t>
            </a:r>
            <a:r>
              <a:rPr lang="en-CA" sz="900">
                <a:hlinkClick r:id="rId10"/>
              </a:rPr>
              <a:t>http://www.igbamedicines.org/doc/Module1.pdf</a:t>
            </a:r>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293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495" y="1428710"/>
            <a:ext cx="11431010" cy="4681149"/>
          </a:xfrm>
        </p:spPr>
        <p:txBody>
          <a:bodyPr wrap="square">
            <a:noAutofit/>
          </a:bodyPr>
          <a:lstStyle/>
          <a:p>
            <a:pPr marL="0" indent="0" algn="ctr">
              <a:spcBef>
                <a:spcPts val="1200"/>
              </a:spcBef>
              <a:buNone/>
            </a:pPr>
            <a:r>
              <a:rPr lang="en-US" dirty="0"/>
              <a:t>Please attribute the pan-Canadian Oncology Biosimilars Initiative with a link to</a:t>
            </a:r>
          </a:p>
          <a:p>
            <a:pPr marL="0" indent="0" algn="ctr">
              <a:spcBef>
                <a:spcPts val="1200"/>
              </a:spcBef>
              <a:buNone/>
            </a:pPr>
            <a:r>
              <a:rPr lang="en-US" dirty="0"/>
              <a:t> </a:t>
            </a:r>
            <a:r>
              <a:rPr lang="en-CA" dirty="0">
                <a:hlinkClick r:id="rId3"/>
              </a:rPr>
              <a:t>https://www.cancercareontario.ca/en/programs/provincial-drug-reimbursement/oncology-biosimilars-initiative</a:t>
            </a:r>
            <a:endParaRPr lang="en-CA" dirty="0"/>
          </a:p>
          <a:p>
            <a:pPr marL="0" indent="0" algn="ctr">
              <a:spcBef>
                <a:spcPts val="1200"/>
              </a:spcBef>
              <a:buNone/>
            </a:pPr>
            <a:endParaRPr lang="en-US" dirty="0"/>
          </a:p>
          <a:p>
            <a:pPr marL="0" indent="0" algn="ctr">
              <a:spcBef>
                <a:spcPts val="1200"/>
              </a:spcBef>
              <a:buNone/>
            </a:pPr>
            <a:endParaRPr lang="en-US" dirty="0"/>
          </a:p>
          <a:p>
            <a:pPr marL="0" indent="0" algn="ctr">
              <a:spcBef>
                <a:spcPts val="1200"/>
              </a:spcBef>
              <a:buNone/>
            </a:pPr>
            <a:endParaRPr lang="en-CA" dirty="0"/>
          </a:p>
          <a:p>
            <a:pPr marL="0" indent="0" algn="ctr">
              <a:spcBef>
                <a:spcPts val="1200"/>
              </a:spcBef>
              <a:buNone/>
            </a:pPr>
            <a:r>
              <a:rPr lang="en-US" dirty="0"/>
              <a:t>Except where otherwise noted, this work is licensed under</a:t>
            </a:r>
          </a:p>
          <a:p>
            <a:pPr marL="0" indent="0" algn="ctr">
              <a:spcBef>
                <a:spcPts val="1200"/>
              </a:spcBef>
              <a:buNone/>
            </a:pPr>
            <a:r>
              <a:rPr lang="en-CA" dirty="0">
                <a:hlinkClick r:id="rId4"/>
              </a:rPr>
              <a:t>https://creativecommons.org/licenses/by-nc/4.0/</a:t>
            </a:r>
            <a:endParaRPr lang="en-CA" dirty="0"/>
          </a:p>
        </p:txBody>
      </p:sp>
      <p:sp>
        <p:nvSpPr>
          <p:cNvPr id="4" name="Title 3"/>
          <p:cNvSpPr>
            <a:spLocks noGrp="1"/>
          </p:cNvSpPr>
          <p:nvPr>
            <p:ph type="title"/>
          </p:nvPr>
        </p:nvSpPr>
        <p:spPr/>
        <p:txBody>
          <a:bodyPr/>
          <a:lstStyle/>
          <a:p>
            <a:r>
              <a:rPr lang="en-US" dirty="0"/>
              <a:t>Pan-Canadian Oncology Biosimilars Initiative</a:t>
            </a:r>
            <a:endParaRPr lang="en-CA" dirty="0"/>
          </a:p>
        </p:txBody>
      </p:sp>
      <p:grpSp>
        <p:nvGrpSpPr>
          <p:cNvPr id="8" name="Group 7"/>
          <p:cNvGrpSpPr/>
          <p:nvPr/>
        </p:nvGrpSpPr>
        <p:grpSpPr>
          <a:xfrm>
            <a:off x="4009873" y="3144675"/>
            <a:ext cx="4172254" cy="1243597"/>
            <a:chOff x="2768872" y="3116965"/>
            <a:chExt cx="4172254" cy="1243597"/>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8872" y="3116966"/>
              <a:ext cx="1173862" cy="124359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0635" y="3116965"/>
              <a:ext cx="1173862" cy="124359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2397" y="3123315"/>
              <a:ext cx="1208729" cy="1231974"/>
            </a:xfrm>
            <a:prstGeom prst="rect">
              <a:avLst/>
            </a:prstGeom>
          </p:spPr>
        </p:pic>
      </p:grpSp>
    </p:spTree>
    <p:extLst>
      <p:ext uri="{BB962C8B-B14F-4D97-AF65-F5344CB8AC3E}">
        <p14:creationId xmlns:p14="http://schemas.microsoft.com/office/powerpoint/2010/main" val="4199231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sharpenSoften amount="30000"/>
                    </a14:imgEffect>
                  </a14:imgLayer>
                </a14:imgProps>
              </a:ext>
            </a:extLst>
          </a:blip>
          <a:stretch>
            <a:fillRect/>
          </a:stretch>
        </p:blipFill>
        <p:spPr>
          <a:xfrm>
            <a:off x="2235200" y="1720398"/>
            <a:ext cx="7655598" cy="3827799"/>
          </a:xfrm>
          <a:prstGeom prst="rect">
            <a:avLst/>
          </a:prstGeom>
        </p:spPr>
      </p:pic>
      <p:sp>
        <p:nvSpPr>
          <p:cNvPr id="2" name="Title 1">
            <a:extLst>
              <a:ext uri="{FF2B5EF4-FFF2-40B4-BE49-F238E27FC236}">
                <a16:creationId xmlns:a16="http://schemas.microsoft.com/office/drawing/2014/main" id="{A6367A31-A573-1F49-86A7-6D1551B5CE8C}"/>
              </a:ext>
            </a:extLst>
          </p:cNvPr>
          <p:cNvSpPr>
            <a:spLocks noGrp="1"/>
          </p:cNvSpPr>
          <p:nvPr>
            <p:ph type="title"/>
          </p:nvPr>
        </p:nvSpPr>
        <p:spPr/>
        <p:txBody>
          <a:bodyPr/>
          <a:lstStyle/>
          <a:p>
            <a:r>
              <a:rPr lang="en-US"/>
              <a:t>What are Biologics?</a:t>
            </a:r>
          </a:p>
        </p:txBody>
      </p:sp>
      <p:sp>
        <p:nvSpPr>
          <p:cNvPr id="16" name="Text Placeholder 15"/>
          <p:cNvSpPr>
            <a:spLocks noGrp="1"/>
          </p:cNvSpPr>
          <p:nvPr>
            <p:ph type="body" sz="quarter" idx="10"/>
          </p:nvPr>
        </p:nvSpPr>
        <p:spPr/>
        <p:txBody>
          <a:bodyPr/>
          <a:lstStyle/>
          <a:p>
            <a:r>
              <a:rPr lang="en-US"/>
              <a:t>How do biologics compare to other medications?</a:t>
            </a:r>
            <a:endParaRPr lang="en-CA"/>
          </a:p>
        </p:txBody>
      </p:sp>
      <p:graphicFrame>
        <p:nvGraphicFramePr>
          <p:cNvPr id="8" name="Diagram 7"/>
          <p:cNvGraphicFramePr/>
          <p:nvPr>
            <p:extLst>
              <p:ext uri="{D42A27DB-BD31-4B8C-83A1-F6EECF244321}">
                <p14:modId xmlns:p14="http://schemas.microsoft.com/office/powerpoint/2010/main" val="3193696835"/>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p:cNvSpPr/>
          <p:nvPr/>
        </p:nvSpPr>
        <p:spPr>
          <a:xfrm>
            <a:off x="2673510" y="6004375"/>
            <a:ext cx="5788472" cy="338554"/>
          </a:xfrm>
          <a:prstGeom prst="rect">
            <a:avLst/>
          </a:prstGeom>
        </p:spPr>
        <p:txBody>
          <a:bodyPr wrap="square" anchor="t">
            <a:spAutoFit/>
          </a:bodyPr>
          <a:lstStyle/>
          <a:p>
            <a:r>
              <a:rPr lang="en-US" sz="800">
                <a:latin typeface="Arial" panose="020B0604020202020204" pitchFamily="34" charset="0"/>
                <a:cs typeface="Arial" panose="020B0604020202020204" pitchFamily="34" charset="0"/>
              </a:rPr>
              <a:t>Revers L, </a:t>
            </a:r>
            <a:r>
              <a:rPr lang="en-US" sz="800" err="1">
                <a:latin typeface="Arial" panose="020B0604020202020204" pitchFamily="34" charset="0"/>
                <a:cs typeface="Arial" panose="020B0604020202020204" pitchFamily="34" charset="0"/>
              </a:rPr>
              <a:t>Furczon</a:t>
            </a:r>
            <a:r>
              <a:rPr lang="en-US" sz="800">
                <a:latin typeface="Arial" panose="020B0604020202020204" pitchFamily="34" charset="0"/>
                <a:cs typeface="Arial" panose="020B0604020202020204" pitchFamily="34" charset="0"/>
              </a:rPr>
              <a:t> E. An introduction to biologics and </a:t>
            </a:r>
            <a:r>
              <a:rPr lang="en-US" sz="800" err="1">
                <a:latin typeface="Arial" panose="020B0604020202020204" pitchFamily="34" charset="0"/>
                <a:cs typeface="Arial" panose="020B0604020202020204" pitchFamily="34" charset="0"/>
              </a:rPr>
              <a:t>biosimilars</a:t>
            </a:r>
            <a:r>
              <a:rPr lang="en-US" sz="800">
                <a:latin typeface="Arial" panose="020B0604020202020204" pitchFamily="34" charset="0"/>
                <a:cs typeface="Arial" panose="020B0604020202020204" pitchFamily="34" charset="0"/>
              </a:rPr>
              <a:t>. Part I: Biologics: What are they and where do the come from? CPJ/RPC [Internet]. 2010 May/June; 143(3). Available from: </a:t>
            </a:r>
            <a:r>
              <a:rPr lang="en-CA" sz="800">
                <a:latin typeface="Arial" panose="020B0604020202020204" pitchFamily="34" charset="0"/>
                <a:cs typeface="Arial" panose="020B0604020202020204" pitchFamily="34" charset="0"/>
                <a:hlinkClick r:id="rId10"/>
              </a:rPr>
              <a:t>https://www.ncbi.nlm.nih.gov/pmc/articles/PMC3822280/</a:t>
            </a:r>
            <a:endParaRPr lang="en-US" sz="800">
              <a:latin typeface="Arial" panose="020B0604020202020204" pitchFamily="34" charset="0"/>
              <a:cs typeface="Arial" panose="020B0604020202020204" pitchFamily="34" charset="0"/>
            </a:endParaRPr>
          </a:p>
        </p:txBody>
      </p:sp>
      <p:sp>
        <p:nvSpPr>
          <p:cNvPr id="10" name="Rectangle 9"/>
          <p:cNvSpPr/>
          <p:nvPr/>
        </p:nvSpPr>
        <p:spPr>
          <a:xfrm>
            <a:off x="2673510" y="5733669"/>
            <a:ext cx="5096870" cy="307777"/>
          </a:xfrm>
          <a:prstGeom prst="rect">
            <a:avLst/>
          </a:prstGeom>
        </p:spPr>
        <p:txBody>
          <a:bodyPr wrap="square" anchor="t">
            <a:spAutoFit/>
          </a:bodyPr>
          <a:lstStyle/>
          <a:p>
            <a:r>
              <a:rPr lang="en-US" sz="1400">
                <a:latin typeface="Arial"/>
                <a:cs typeface="Arial"/>
              </a:rPr>
              <a:t>Relative molecular masses are shown in parentheses</a:t>
            </a:r>
          </a:p>
        </p:txBody>
      </p:sp>
    </p:spTree>
    <p:extLst>
      <p:ext uri="{BB962C8B-B14F-4D97-AF65-F5344CB8AC3E}">
        <p14:creationId xmlns:p14="http://schemas.microsoft.com/office/powerpoint/2010/main" val="278769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064" y="954672"/>
            <a:ext cx="11567487" cy="4432279"/>
          </a:xfrm>
        </p:spPr>
        <p:txBody>
          <a:bodyPr vert="horz" lIns="91440" tIns="45720" rIns="91440" bIns="45720" rtlCol="0" anchor="t">
            <a:noAutofit/>
          </a:bodyPr>
          <a:lstStyle/>
          <a:p>
            <a:pPr>
              <a:spcBef>
                <a:spcPts val="1200"/>
              </a:spcBef>
            </a:pPr>
            <a:r>
              <a:rPr lang="en-US" dirty="0"/>
              <a:t>A biosimilar is a biologic medication that is demonstrated to be highly similar to a biologic medication (branded) that is currently marketed (a.k.a. reference biologic).</a:t>
            </a:r>
            <a:endParaRPr lang="en-CA" dirty="0"/>
          </a:p>
          <a:p>
            <a:pPr lvl="1">
              <a:spcBef>
                <a:spcPts val="600"/>
              </a:spcBef>
            </a:pPr>
            <a:r>
              <a:rPr lang="en-CA" dirty="0">
                <a:latin typeface="Arial"/>
                <a:cs typeface="Arial"/>
              </a:rPr>
              <a:t>They can be sold once the patent of the innovator company (manufacturer of the reference biologic) has expired. [1]</a:t>
            </a:r>
            <a:endParaRPr lang="en-US" dirty="0"/>
          </a:p>
          <a:p>
            <a:pPr>
              <a:spcBef>
                <a:spcPts val="1800"/>
              </a:spcBef>
            </a:pPr>
            <a:r>
              <a:rPr lang="en-US" dirty="0">
                <a:latin typeface="Arial"/>
                <a:cs typeface="Arial"/>
              </a:rPr>
              <a:t>Biosimilars are not necessarily identical to its reference biologic, but based on Health Canada’s guidelines and approval standards for the pharmacokinetics, pharmacodynamics, safety and clinical efficacy of biologics, the two are highly similar. [1-3]</a:t>
            </a:r>
            <a:endParaRPr lang="en-US" dirty="0"/>
          </a:p>
          <a:p>
            <a:pPr>
              <a:spcBef>
                <a:spcPts val="1800"/>
              </a:spcBef>
            </a:pPr>
            <a:r>
              <a:rPr lang="en-CA" dirty="0"/>
              <a:t>There are no </a:t>
            </a:r>
            <a:r>
              <a:rPr lang="en-US" dirty="0"/>
              <a:t>clinically meaningful differences in safety and efficacy between a biosimilar and its reference biologic.</a:t>
            </a:r>
            <a:endParaRPr lang="en-CA" dirty="0">
              <a:solidFill>
                <a:srgbClr val="C00000"/>
              </a:solidFill>
            </a:endParaRPr>
          </a:p>
        </p:txBody>
      </p:sp>
      <p:sp>
        <p:nvSpPr>
          <p:cNvPr id="2" name="Title 1"/>
          <p:cNvSpPr>
            <a:spLocks noGrp="1"/>
          </p:cNvSpPr>
          <p:nvPr>
            <p:ph type="title"/>
          </p:nvPr>
        </p:nvSpPr>
        <p:spPr/>
        <p:txBody>
          <a:bodyPr/>
          <a:lstStyle/>
          <a:p>
            <a:r>
              <a:rPr lang="en-CA"/>
              <a:t>What are Biosimilars?</a:t>
            </a:r>
            <a:endParaRPr lang="en-US"/>
          </a:p>
        </p:txBody>
      </p:sp>
      <p:graphicFrame>
        <p:nvGraphicFramePr>
          <p:cNvPr id="5" name="Diagram 4"/>
          <p:cNvGraphicFramePr/>
          <p:nvPr>
            <p:extLst>
              <p:ext uri="{D42A27DB-BD31-4B8C-83A1-F6EECF244321}">
                <p14:modId xmlns:p14="http://schemas.microsoft.com/office/powerpoint/2010/main" val="3526460582"/>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 name="TextBox 44">
            <a:extLst>
              <a:ext uri="{FF2B5EF4-FFF2-40B4-BE49-F238E27FC236}">
                <a16:creationId xmlns:a16="http://schemas.microsoft.com/office/drawing/2014/main" id="{ED505AE6-1D2F-40F4-8012-695DE78AD325}"/>
              </a:ext>
            </a:extLst>
          </p:cNvPr>
          <p:cNvSpPr txBox="1"/>
          <p:nvPr/>
        </p:nvSpPr>
        <p:spPr>
          <a:xfrm>
            <a:off x="306065" y="5497107"/>
            <a:ext cx="941870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Arial"/>
                <a:cs typeface="Arial"/>
              </a:rPr>
              <a:t>1. Canada. Health Canada. Fact Sheet: Biosimilars. 2017. Available from: </a:t>
            </a:r>
            <a:r>
              <a:rPr lang="en-US" sz="800">
                <a:latin typeface="Arial"/>
                <a:cs typeface="Arial"/>
                <a:hlinkClick r:id="rId8"/>
              </a:rPr>
              <a:t>https://www.canada.ca/en/health-canada/services/drugs-health-products/biologics-radiopharmaceuticals-genetic-therapies/applications-submissions/guidance-documents/fact-sheet-biosimilars.html</a:t>
            </a:r>
            <a:endParaRPr lang="en-US" sz="800">
              <a:latin typeface="Arial"/>
              <a:cs typeface="Arial"/>
            </a:endParaRPr>
          </a:p>
          <a:p>
            <a:r>
              <a:rPr lang="en-US" sz="800">
                <a:latin typeface="Arial"/>
                <a:cs typeface="Arial"/>
              </a:rPr>
              <a:t>2</a:t>
            </a:r>
            <a:r>
              <a:rPr lang="en-US" sz="800">
                <a:latin typeface="Arial"/>
                <a:cs typeface="Calibri"/>
              </a:rPr>
              <a:t>. ICH Expert Working Group. ICH </a:t>
            </a:r>
            <a:r>
              <a:rPr lang="en-US" sz="800" err="1">
                <a:latin typeface="Arial"/>
                <a:cs typeface="Calibri"/>
              </a:rPr>
              <a:t>Harmonised</a:t>
            </a:r>
            <a:r>
              <a:rPr lang="en-US" sz="800">
                <a:latin typeface="Arial"/>
                <a:cs typeface="Calibri"/>
              </a:rPr>
              <a:t> Tripartite Guideline: Comparability of biotechnological/biological products subject to changes in their manufacturing process Q5E. 2004. Available from: </a:t>
            </a:r>
            <a:r>
              <a:rPr lang="en-US" sz="800">
                <a:latin typeface="Arial"/>
                <a:cs typeface="Calibri"/>
                <a:hlinkClick r:id="rId9"/>
              </a:rPr>
              <a:t>https://www.ich.org/fileadmin/Public_Web_Site/ICH_</a:t>
            </a:r>
            <a:r>
              <a:rPr lang="en-US" sz="800">
                <a:latin typeface="Arial"/>
                <a:cs typeface="Arial"/>
                <a:hlinkClick r:id="rId9"/>
              </a:rPr>
              <a:t>Products/Guideline</a:t>
            </a:r>
            <a:r>
              <a:rPr lang="en-US" sz="800">
                <a:latin typeface="Arial"/>
                <a:cs typeface="Calibri"/>
                <a:hlinkClick r:id="rId9"/>
              </a:rPr>
              <a:t>s/Quality/Q5E/Step4/Q5E_Guideline.pdf</a:t>
            </a:r>
            <a:endParaRPr lang="en-US" sz="800">
              <a:latin typeface="Arial"/>
              <a:cs typeface="Calibri"/>
            </a:endParaRPr>
          </a:p>
          <a:p>
            <a:r>
              <a:rPr lang="en-US" sz="800">
                <a:latin typeface="Arial"/>
                <a:cs typeface="Calibri"/>
              </a:rPr>
              <a:t>3. Canada.  Health Canada. Guidance Document: Information and submission requirements for biosimilar biologic drugs. 2016. Available from: </a:t>
            </a:r>
            <a:r>
              <a:rPr lang="en-US" sz="800">
                <a:latin typeface="Arial"/>
                <a:cs typeface="Calibri"/>
                <a:hlinkClick r:id="rId10"/>
              </a:rPr>
              <a:t>https://www.canada.ca/en/health-canada/services/drugs-health-products/biologics-radiopharmaceuticals-genetic-therapies/applications-submissions/guidance-documents/information-submission-requirements-biosimilar-biologic-drugs.html</a:t>
            </a:r>
            <a:endParaRPr lang="en-US" sz="800">
              <a:latin typeface="Arial"/>
              <a:cs typeface="Calibri"/>
            </a:endParaRPr>
          </a:p>
        </p:txBody>
      </p:sp>
    </p:spTree>
    <p:extLst>
      <p:ext uri="{BB962C8B-B14F-4D97-AF65-F5344CB8AC3E}">
        <p14:creationId xmlns:p14="http://schemas.microsoft.com/office/powerpoint/2010/main" val="1279343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064" y="1930226"/>
            <a:ext cx="11567487" cy="3633417"/>
          </a:xfrm>
        </p:spPr>
        <p:txBody>
          <a:bodyPr>
            <a:noAutofit/>
          </a:bodyPr>
          <a:lstStyle/>
          <a:p>
            <a:r>
              <a:rPr lang="en-CA" dirty="0"/>
              <a:t>Biosimilars have been approved internationally since 2005.</a:t>
            </a:r>
          </a:p>
          <a:p>
            <a:pPr lvl="1"/>
            <a:r>
              <a:rPr lang="en-CA" dirty="0"/>
              <a:t>At that time, Australia approved a biosimilar for human growth hormone.</a:t>
            </a:r>
          </a:p>
          <a:p>
            <a:pPr>
              <a:spcBef>
                <a:spcPts val="1800"/>
              </a:spcBef>
            </a:pPr>
            <a:r>
              <a:rPr lang="en-CA" dirty="0"/>
              <a:t>Europe has 10+ years of experience with biosimilars.</a:t>
            </a:r>
          </a:p>
          <a:p>
            <a:pPr lvl="1"/>
            <a:r>
              <a:rPr lang="en-CA" dirty="0"/>
              <a:t>Over 54 biosimilars approved as of March 2019</a:t>
            </a:r>
          </a:p>
          <a:p>
            <a:pPr lvl="1"/>
            <a:r>
              <a:rPr lang="en-CA" dirty="0"/>
              <a:t>Nearly 700 million patient days</a:t>
            </a:r>
          </a:p>
          <a:p>
            <a:pPr>
              <a:spcBef>
                <a:spcPts val="1800"/>
              </a:spcBef>
            </a:pPr>
            <a:r>
              <a:rPr lang="en-CA" dirty="0"/>
              <a:t>US and Canada are catching up with the use of biosimilars.</a:t>
            </a:r>
          </a:p>
          <a:p>
            <a:pPr lvl="1"/>
            <a:r>
              <a:rPr lang="en-CA" dirty="0"/>
              <a:t>Health Canada approved the first therapeutic oncology biosimilar in 2018.</a:t>
            </a:r>
            <a:endParaRPr lang="en-US" dirty="0"/>
          </a:p>
        </p:txBody>
      </p:sp>
      <p:sp>
        <p:nvSpPr>
          <p:cNvPr id="2" name="Title 1"/>
          <p:cNvSpPr>
            <a:spLocks noGrp="1"/>
          </p:cNvSpPr>
          <p:nvPr>
            <p:ph type="title"/>
          </p:nvPr>
        </p:nvSpPr>
        <p:spPr/>
        <p:txBody>
          <a:bodyPr/>
          <a:lstStyle/>
          <a:p>
            <a:r>
              <a:rPr lang="en-CA"/>
              <a:t>What are Biosimilars?</a:t>
            </a:r>
            <a:endParaRPr lang="en-US"/>
          </a:p>
        </p:txBody>
      </p:sp>
      <p:sp>
        <p:nvSpPr>
          <p:cNvPr id="7" name="Text Placeholder 6"/>
          <p:cNvSpPr>
            <a:spLocks noGrp="1"/>
          </p:cNvSpPr>
          <p:nvPr>
            <p:ph type="body" sz="quarter" idx="10"/>
          </p:nvPr>
        </p:nvSpPr>
        <p:spPr/>
        <p:txBody>
          <a:bodyPr/>
          <a:lstStyle/>
          <a:p>
            <a:r>
              <a:rPr lang="en-US"/>
              <a:t>Are Biosimilars New?</a:t>
            </a:r>
            <a:endParaRPr lang="en-CA"/>
          </a:p>
        </p:txBody>
      </p:sp>
      <p:sp>
        <p:nvSpPr>
          <p:cNvPr id="4" name="Rectangle 3"/>
          <p:cNvSpPr/>
          <p:nvPr/>
        </p:nvSpPr>
        <p:spPr>
          <a:xfrm>
            <a:off x="306064" y="5852125"/>
            <a:ext cx="5228461" cy="338554"/>
          </a:xfrm>
          <a:prstGeom prst="rect">
            <a:avLst/>
          </a:prstGeom>
        </p:spPr>
        <p:txBody>
          <a:bodyPr wrap="square">
            <a:spAutoFit/>
          </a:bodyPr>
          <a:lstStyle/>
          <a:p>
            <a:r>
              <a:rPr lang="en-US" sz="800">
                <a:latin typeface="Arial" panose="020B0604020202020204" pitchFamily="34" charset="0"/>
                <a:cs typeface="Arial" panose="020B0604020202020204" pitchFamily="34" charset="0"/>
              </a:rPr>
              <a:t>Generics and Biosimilars Initiative Online. Biosimilars approved in Europe. 2011 [updated 2018 December 14]. Available from: </a:t>
            </a:r>
            <a:r>
              <a:rPr lang="en-US" sz="800">
                <a:latin typeface="Arial" panose="020B0604020202020204" pitchFamily="34" charset="0"/>
                <a:cs typeface="Arial" panose="020B0604020202020204" pitchFamily="34" charset="0"/>
                <a:hlinkClick r:id="rId3"/>
              </a:rPr>
              <a:t>http://www.gabionline.net/Biosimilars/General/Biosimilars-approved-in-Europe</a:t>
            </a:r>
            <a:endParaRPr lang="en-US" sz="800">
              <a:latin typeface="Arial" panose="020B0604020202020204" pitchFamily="34"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2065196917"/>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0112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p:cNvSpPr>
            <a:spLocks noGrp="1"/>
          </p:cNvSpPr>
          <p:nvPr>
            <p:ph idx="1"/>
          </p:nvPr>
        </p:nvSpPr>
        <p:spPr>
          <a:xfrm>
            <a:off x="7944018" y="1579131"/>
            <a:ext cx="3861665" cy="4017008"/>
          </a:xfrm>
        </p:spPr>
        <p:txBody>
          <a:bodyPr>
            <a:noAutofit/>
          </a:bodyPr>
          <a:lstStyle/>
          <a:p>
            <a:pPr marL="347663" indent="-347663">
              <a:spcBef>
                <a:spcPts val="800"/>
              </a:spcBef>
              <a:buFont typeface="+mj-lt"/>
              <a:buAutoNum type="arabicPeriod"/>
            </a:pPr>
            <a:r>
              <a:rPr lang="en-CA" sz="2200" dirty="0"/>
              <a:t>Master cell lines are cultured from cell banks in bioreactors to increase number of cells.</a:t>
            </a:r>
          </a:p>
          <a:p>
            <a:pPr marL="347663" indent="-347663">
              <a:spcBef>
                <a:spcPts val="800"/>
              </a:spcBef>
              <a:buFont typeface="+mj-lt"/>
              <a:buAutoNum type="arabicPeriod"/>
            </a:pPr>
            <a:r>
              <a:rPr lang="en-CA" sz="2200" dirty="0"/>
              <a:t>The cells are then induced to produce the biologic product.</a:t>
            </a:r>
          </a:p>
          <a:p>
            <a:pPr marL="347663" indent="-347663">
              <a:spcBef>
                <a:spcPts val="800"/>
              </a:spcBef>
              <a:buFont typeface="+mj-lt"/>
              <a:buAutoNum type="arabicPeriod"/>
            </a:pPr>
            <a:r>
              <a:rPr lang="en-CA" sz="2200" dirty="0"/>
              <a:t>The resulting product is purified and formulated for clinical use.</a:t>
            </a:r>
          </a:p>
        </p:txBody>
      </p:sp>
      <p:sp>
        <p:nvSpPr>
          <p:cNvPr id="10" name="Title 9"/>
          <p:cNvSpPr>
            <a:spLocks noGrp="1"/>
          </p:cNvSpPr>
          <p:nvPr>
            <p:ph type="title"/>
          </p:nvPr>
        </p:nvSpPr>
        <p:spPr/>
        <p:txBody>
          <a:bodyPr/>
          <a:lstStyle/>
          <a:p>
            <a:r>
              <a:rPr lang="en-US" dirty="0"/>
              <a:t>How are Biologics and Biosimilars Produced? </a:t>
            </a:r>
            <a:endParaRPr lang="en-CA" dirty="0"/>
          </a:p>
        </p:txBody>
      </p:sp>
      <p:sp>
        <p:nvSpPr>
          <p:cNvPr id="6" name="Text Placeholder 5"/>
          <p:cNvSpPr>
            <a:spLocks noGrp="1"/>
          </p:cNvSpPr>
          <p:nvPr>
            <p:ph type="body" sz="quarter" idx="10"/>
          </p:nvPr>
        </p:nvSpPr>
        <p:spPr>
          <a:xfrm>
            <a:off x="306065" y="1073210"/>
            <a:ext cx="11567486" cy="412644"/>
          </a:xfrm>
        </p:spPr>
        <p:txBody>
          <a:bodyPr/>
          <a:lstStyle/>
          <a:p>
            <a:r>
              <a:rPr lang="en-US"/>
              <a:t>Manufacturing Process – A Simple Overview</a:t>
            </a:r>
            <a:endParaRPr lang="en-CA"/>
          </a:p>
        </p:txBody>
      </p:sp>
      <p:pic>
        <p:nvPicPr>
          <p:cNvPr id="7" name="Picture 6"/>
          <p:cNvPicPr>
            <a:picLocks noChangeAspect="1"/>
          </p:cNvPicPr>
          <p:nvPr/>
        </p:nvPicPr>
        <p:blipFill>
          <a:blip r:embed="rId3"/>
          <a:stretch>
            <a:fillRect/>
          </a:stretch>
        </p:blipFill>
        <p:spPr>
          <a:xfrm>
            <a:off x="369125" y="1600087"/>
            <a:ext cx="7557701" cy="4115661"/>
          </a:xfrm>
          <a:prstGeom prst="rect">
            <a:avLst/>
          </a:prstGeom>
        </p:spPr>
      </p:pic>
      <p:graphicFrame>
        <p:nvGraphicFramePr>
          <p:cNvPr id="14" name="Diagram 13"/>
          <p:cNvGraphicFramePr/>
          <p:nvPr>
            <p:extLst>
              <p:ext uri="{D42A27DB-BD31-4B8C-83A1-F6EECF244321}">
                <p14:modId xmlns:p14="http://schemas.microsoft.com/office/powerpoint/2010/main" val="2364828349"/>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369125" y="5820477"/>
            <a:ext cx="5084082" cy="584775"/>
          </a:xfrm>
          <a:prstGeom prst="rect">
            <a:avLst/>
          </a:prstGeom>
        </p:spPr>
        <p:txBody>
          <a:bodyPr wrap="square">
            <a:spAutoFit/>
          </a:bodyPr>
          <a:lstStyle/>
          <a:p>
            <a:r>
              <a:rPr lang="en-CA" sz="800">
                <a:latin typeface="Arial" panose="020B0604020202020204" pitchFamily="34" charset="0"/>
                <a:cs typeface="Arial" panose="020B0604020202020204" pitchFamily="34" charset="0"/>
              </a:rPr>
              <a:t>Worcester Polytechnic Institute. An overview of biologics manufacturing processes and things to consider from development to commercial sale [Webinar]. 2016. Available from</a:t>
            </a:r>
            <a:r>
              <a:rPr lang="en-CA" sz="800" b="1">
                <a:latin typeface="Arial" panose="020B0604020202020204" pitchFamily="34" charset="0"/>
                <a:cs typeface="Arial" panose="020B0604020202020204" pitchFamily="34" charset="0"/>
              </a:rPr>
              <a:t>:</a:t>
            </a:r>
            <a:r>
              <a:rPr lang="en-CA" sz="800">
                <a:latin typeface="Arial" panose="020B0604020202020204" pitchFamily="34" charset="0"/>
                <a:cs typeface="Arial" panose="020B0604020202020204" pitchFamily="34" charset="0"/>
              </a:rPr>
              <a:t> </a:t>
            </a:r>
            <a:r>
              <a:rPr lang="en-CA" sz="800">
                <a:latin typeface="Arial" panose="020B0604020202020204" pitchFamily="34" charset="0"/>
                <a:cs typeface="Arial" panose="020B0604020202020204" pitchFamily="34" charset="0"/>
                <a:hlinkClick r:id="rId9"/>
              </a:rPr>
              <a:t>https://www.slideshare.net/WPICPE/an-overview-of-biologics-manufacturing-processes-and-things-to-consider-from-development-to-commercial-scale</a:t>
            </a:r>
            <a:endParaRPr lang="en-CA"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2082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6065" y="1725383"/>
            <a:ext cx="11567487" cy="4475619"/>
          </a:xfrm>
        </p:spPr>
        <p:txBody>
          <a:bodyPr>
            <a:noAutofit/>
          </a:bodyPr>
          <a:lstStyle/>
          <a:p>
            <a:pPr>
              <a:spcBef>
                <a:spcPts val="1200"/>
              </a:spcBef>
            </a:pPr>
            <a:r>
              <a:rPr lang="en-US" dirty="0"/>
              <a:t>For all biologics (biosimilars included), the exact same </a:t>
            </a:r>
            <a:r>
              <a:rPr lang="en-US" u="sng" dirty="0"/>
              <a:t>molecule</a:t>
            </a:r>
            <a:r>
              <a:rPr lang="en-US" dirty="0"/>
              <a:t> cannot be produced every time, specifically when using </a:t>
            </a:r>
            <a:r>
              <a:rPr lang="en-US" u="sng" dirty="0"/>
              <a:t>mammalian cells</a:t>
            </a:r>
            <a:r>
              <a:rPr lang="en-US" dirty="0"/>
              <a:t>; t</a:t>
            </a:r>
            <a:r>
              <a:rPr lang="en-US" sz="2400" dirty="0"/>
              <a:t>here is</a:t>
            </a:r>
            <a:r>
              <a:rPr lang="en-US" dirty="0"/>
              <a:t> some</a:t>
            </a:r>
            <a:r>
              <a:rPr lang="en-US" sz="2400" dirty="0"/>
              <a:t> natural variability </a:t>
            </a:r>
            <a:r>
              <a:rPr lang="en-US" dirty="0"/>
              <a:t>between</a:t>
            </a:r>
            <a:r>
              <a:rPr lang="en-US" sz="2400" dirty="0"/>
              <a:t> the molecules produced.</a:t>
            </a:r>
          </a:p>
          <a:p>
            <a:pPr lvl="1">
              <a:spcBef>
                <a:spcPts val="600"/>
              </a:spcBef>
            </a:pPr>
            <a:r>
              <a:rPr lang="en-CA" dirty="0"/>
              <a:t>However, variability must remain within a regulated threshold from batch to batch.</a:t>
            </a:r>
          </a:p>
          <a:p>
            <a:pPr>
              <a:spcBef>
                <a:spcPts val="2400"/>
              </a:spcBef>
            </a:pPr>
            <a:r>
              <a:rPr lang="en-CA" dirty="0"/>
              <a:t>When</a:t>
            </a:r>
            <a:r>
              <a:rPr lang="en-CA" dirty="0">
                <a:solidFill>
                  <a:srgbClr val="FF0000"/>
                </a:solidFill>
              </a:rPr>
              <a:t> </a:t>
            </a:r>
            <a:r>
              <a:rPr lang="en-CA" dirty="0"/>
              <a:t>changes are made to a manufacturing process, the biologic products made after the change in process are </a:t>
            </a:r>
            <a:r>
              <a:rPr lang="en-CA" u="sng" dirty="0"/>
              <a:t>not identical</a:t>
            </a:r>
            <a:r>
              <a:rPr lang="en-CA" dirty="0"/>
              <a:t> to the products made before the change, however they are </a:t>
            </a:r>
            <a:r>
              <a:rPr lang="en-CA" u="sng" dirty="0"/>
              <a:t>highly similar</a:t>
            </a:r>
            <a:r>
              <a:rPr lang="en-CA" dirty="0"/>
              <a:t>.</a:t>
            </a:r>
          </a:p>
          <a:p>
            <a:pPr lvl="1">
              <a:spcBef>
                <a:spcPts val="600"/>
              </a:spcBef>
            </a:pPr>
            <a:r>
              <a:rPr lang="en-CA" dirty="0"/>
              <a:t>Thus, manufacturers must demonstrate to regulators that these changes do not have an adverse impact on the safety or efficacy of their product. </a:t>
            </a:r>
            <a:endParaRPr lang="en-CA" strike="sngStrike" dirty="0"/>
          </a:p>
        </p:txBody>
      </p:sp>
      <p:sp>
        <p:nvSpPr>
          <p:cNvPr id="3" name="Title 2"/>
          <p:cNvSpPr>
            <a:spLocks noGrp="1"/>
          </p:cNvSpPr>
          <p:nvPr>
            <p:ph type="title"/>
          </p:nvPr>
        </p:nvSpPr>
        <p:spPr/>
        <p:txBody>
          <a:bodyPr/>
          <a:lstStyle/>
          <a:p>
            <a:r>
              <a:rPr lang="en-US"/>
              <a:t>Biologics and Biosimilars – Inherent Variability</a:t>
            </a:r>
          </a:p>
        </p:txBody>
      </p:sp>
      <p:sp>
        <p:nvSpPr>
          <p:cNvPr id="6" name="Text Placeholder 5"/>
          <p:cNvSpPr>
            <a:spLocks noGrp="1"/>
          </p:cNvSpPr>
          <p:nvPr>
            <p:ph type="body" sz="quarter" idx="10"/>
          </p:nvPr>
        </p:nvSpPr>
        <p:spPr>
          <a:xfrm>
            <a:off x="306065" y="1098764"/>
            <a:ext cx="11567486" cy="412644"/>
          </a:xfrm>
        </p:spPr>
        <p:txBody>
          <a:bodyPr/>
          <a:lstStyle/>
          <a:p>
            <a:r>
              <a:rPr lang="en-CA" dirty="0"/>
              <a:t>Why does their production lead to inherent variability?</a:t>
            </a:r>
          </a:p>
        </p:txBody>
      </p:sp>
      <p:graphicFrame>
        <p:nvGraphicFramePr>
          <p:cNvPr id="5" name="Diagram 4"/>
          <p:cNvGraphicFramePr/>
          <p:nvPr>
            <p:extLst>
              <p:ext uri="{D42A27DB-BD31-4B8C-83A1-F6EECF244321}">
                <p14:modId xmlns:p14="http://schemas.microsoft.com/office/powerpoint/2010/main" val="2269316583"/>
              </p:ext>
            </p:extLst>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06065" y="6013427"/>
            <a:ext cx="9146854" cy="338554"/>
          </a:xfrm>
          <a:prstGeom prst="rect">
            <a:avLst/>
          </a:prstGeom>
        </p:spPr>
        <p:txBody>
          <a:bodyPr wrap="square">
            <a:spAutoFit/>
          </a:bodyPr>
          <a:lstStyle/>
          <a:p>
            <a:r>
              <a:rPr lang="en-US" sz="800">
                <a:latin typeface="Arial"/>
                <a:cs typeface="Calibri"/>
              </a:rPr>
              <a:t>ICH Expert Working Group. ICH </a:t>
            </a:r>
            <a:r>
              <a:rPr lang="en-US" sz="800" err="1">
                <a:latin typeface="Arial"/>
                <a:cs typeface="Calibri"/>
              </a:rPr>
              <a:t>Harmonised</a:t>
            </a:r>
            <a:r>
              <a:rPr lang="en-US" sz="800">
                <a:latin typeface="Arial"/>
                <a:cs typeface="Calibri"/>
              </a:rPr>
              <a:t> Tripartite Guideline: Comparability of biotechnological/biological products subject to changes in their manufacturing process Q5E. 2004. Available from: </a:t>
            </a:r>
            <a:r>
              <a:rPr lang="en-US" sz="800">
                <a:latin typeface="Arial"/>
                <a:cs typeface="Calibri"/>
                <a:hlinkClick r:id="rId8"/>
              </a:rPr>
              <a:t>https://www.ich.org/fileadmin/Public_Web_Site/ICH_</a:t>
            </a:r>
            <a:r>
              <a:rPr lang="en-US" sz="800">
                <a:latin typeface="Arial"/>
                <a:cs typeface="Arial"/>
                <a:hlinkClick r:id="rId8"/>
              </a:rPr>
              <a:t>Products/Guideline</a:t>
            </a:r>
            <a:r>
              <a:rPr lang="en-US" sz="800">
                <a:latin typeface="Arial"/>
                <a:cs typeface="Calibri"/>
                <a:hlinkClick r:id="rId8"/>
              </a:rPr>
              <a:t>s/Quality/Q5E/Step4/Q5E_Guideline.pdf</a:t>
            </a:r>
            <a:endParaRPr lang="en-US" sz="800">
              <a:latin typeface="Arial"/>
              <a:cs typeface="Calibri"/>
            </a:endParaRPr>
          </a:p>
        </p:txBody>
      </p:sp>
    </p:spTree>
    <p:extLst>
      <p:ext uri="{BB962C8B-B14F-4D97-AF65-F5344CB8AC3E}">
        <p14:creationId xmlns:p14="http://schemas.microsoft.com/office/powerpoint/2010/main" val="3589700574"/>
      </p:ext>
    </p:extLst>
  </p:cSld>
  <p:clrMapOvr>
    <a:masterClrMapping/>
  </p:clrMapOvr>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1282</TotalTime>
  <Words>10719</Words>
  <Application>Microsoft Office PowerPoint</Application>
  <PresentationFormat>Widescreen</PresentationFormat>
  <Paragraphs>1164</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PowerPoint Presentation</vt:lpstr>
      <vt:lpstr>Pan-Canadian Oncology Biosimilars Initiative</vt:lpstr>
      <vt:lpstr>Learning Objectives</vt:lpstr>
      <vt:lpstr>What are Biologics?</vt:lpstr>
      <vt:lpstr>What are Biologics?</vt:lpstr>
      <vt:lpstr>What are Biosimilars?</vt:lpstr>
      <vt:lpstr>What are Biosimilars?</vt:lpstr>
      <vt:lpstr>How are Biologics and Biosimilars Produced? </vt:lpstr>
      <vt:lpstr>Biologics and Biosimilars – Inherent Variability</vt:lpstr>
      <vt:lpstr>Biologics and Biosimilars – Inherent Variability</vt:lpstr>
      <vt:lpstr>Biologics and Biosimilars</vt:lpstr>
      <vt:lpstr>Biologics and Biosimilars – Inherent Variability</vt:lpstr>
      <vt:lpstr>Biologics and Biosimilars – Inherent Variability</vt:lpstr>
      <vt:lpstr>Biologics and Biosimilars – Inherent Variability</vt:lpstr>
      <vt:lpstr>Biologic and Biosimilar Comparability</vt:lpstr>
      <vt:lpstr>Biologic and Biosimilar Comparability</vt:lpstr>
      <vt:lpstr>Regulatory Approval Process</vt:lpstr>
      <vt:lpstr>Regulatory Approval Process</vt:lpstr>
      <vt:lpstr>Regulatory Approval Process</vt:lpstr>
      <vt:lpstr>Regulatory Approval Process</vt:lpstr>
      <vt:lpstr>Regulatory Approval Process</vt:lpstr>
      <vt:lpstr>Regulatory Approval Process</vt:lpstr>
      <vt:lpstr>Regulatory Approval Process</vt:lpstr>
      <vt:lpstr>Regulatory Approval Process</vt:lpstr>
      <vt:lpstr>Regulatory Approval Process</vt:lpstr>
      <vt:lpstr>Regulatory Approval Process</vt:lpstr>
      <vt:lpstr>Regulatory Approval Process</vt:lpstr>
      <vt:lpstr>Regulatory Approval Process</vt:lpstr>
      <vt:lpstr>Regulatory Approval Process</vt:lpstr>
      <vt:lpstr>Extrapolation</vt:lpstr>
      <vt:lpstr>Extrapolation</vt:lpstr>
      <vt:lpstr>Extrapolation</vt:lpstr>
      <vt:lpstr>What does this mean for my Clinical Practice?</vt:lpstr>
      <vt:lpstr>What does this mean for my Clinical Practice?</vt:lpstr>
      <vt:lpstr>What does this mean for my Clinical Practice?</vt:lpstr>
      <vt:lpstr>What does this mean for my Clinical Practice?</vt:lpstr>
      <vt:lpstr>Key Takeaways</vt:lpstr>
      <vt:lpstr>Further Information</vt:lpstr>
      <vt:lpstr>Pan-Canadian Oncology Biosimilars Initiative</vt:lpstr>
      <vt:lpstr>Pan-Canadian Oncology Biosimilars Initiative</vt:lpstr>
    </vt:vector>
  </TitlesOfParts>
  <Company>Cancer Care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Biologics and Biosimilars</dc:title>
  <dc:creator>Hopkins, Sean</dc:creator>
  <cp:lastModifiedBy>Hopkins, Sean</cp:lastModifiedBy>
  <cp:revision>129</cp:revision>
  <cp:lastPrinted>2019-05-06T17:28:15Z</cp:lastPrinted>
  <dcterms:created xsi:type="dcterms:W3CDTF">2019-03-07T18:28:36Z</dcterms:created>
  <dcterms:modified xsi:type="dcterms:W3CDTF">2019-09-13T16:48:42Z</dcterms:modified>
</cp:coreProperties>
</file>